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Lst>
  <p:notesMasterIdLst>
    <p:notesMasterId r:id="rId58"/>
  </p:notesMasterIdLst>
  <p:sldIdLst>
    <p:sldId id="256" r:id="rId6"/>
    <p:sldId id="584" r:id="rId7"/>
    <p:sldId id="603" r:id="rId8"/>
    <p:sldId id="604" r:id="rId9"/>
    <p:sldId id="585" r:id="rId10"/>
    <p:sldId id="586" r:id="rId11"/>
    <p:sldId id="587" r:id="rId12"/>
    <p:sldId id="657" r:id="rId13"/>
    <p:sldId id="631" r:id="rId14"/>
    <p:sldId id="605" r:id="rId15"/>
    <p:sldId id="606" r:id="rId16"/>
    <p:sldId id="658" r:id="rId17"/>
    <p:sldId id="659" r:id="rId18"/>
    <p:sldId id="660" r:id="rId19"/>
    <p:sldId id="634" r:id="rId20"/>
    <p:sldId id="635" r:id="rId21"/>
    <p:sldId id="607" r:id="rId22"/>
    <p:sldId id="636" r:id="rId23"/>
    <p:sldId id="637" r:id="rId24"/>
    <p:sldId id="661" r:id="rId25"/>
    <p:sldId id="662" r:id="rId26"/>
    <p:sldId id="663" r:id="rId27"/>
    <p:sldId id="638" r:id="rId28"/>
    <p:sldId id="639" r:id="rId29"/>
    <p:sldId id="640" r:id="rId30"/>
    <p:sldId id="641" r:id="rId31"/>
    <p:sldId id="643" r:id="rId32"/>
    <p:sldId id="642" r:id="rId33"/>
    <p:sldId id="645" r:id="rId34"/>
    <p:sldId id="646" r:id="rId35"/>
    <p:sldId id="647" r:id="rId36"/>
    <p:sldId id="664" r:id="rId37"/>
    <p:sldId id="608" r:id="rId38"/>
    <p:sldId id="610" r:id="rId39"/>
    <p:sldId id="611" r:id="rId40"/>
    <p:sldId id="612" r:id="rId41"/>
    <p:sldId id="613" r:id="rId42"/>
    <p:sldId id="665" r:id="rId43"/>
    <p:sldId id="666" r:id="rId44"/>
    <p:sldId id="593" r:id="rId45"/>
    <p:sldId id="594" r:id="rId46"/>
    <p:sldId id="667" r:id="rId47"/>
    <p:sldId id="583" r:id="rId48"/>
    <p:sldId id="630" r:id="rId49"/>
    <p:sldId id="629" r:id="rId50"/>
    <p:sldId id="668" r:id="rId51"/>
    <p:sldId id="669" r:id="rId52"/>
    <p:sldId id="670" r:id="rId53"/>
    <p:sldId id="671" r:id="rId54"/>
    <p:sldId id="672" r:id="rId55"/>
    <p:sldId id="673" r:id="rId56"/>
    <p:sldId id="674"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256"/>
            <p14:sldId id="584"/>
            <p14:sldId id="603"/>
            <p14:sldId id="604"/>
            <p14:sldId id="585"/>
            <p14:sldId id="586"/>
            <p14:sldId id="587"/>
            <p14:sldId id="657"/>
            <p14:sldId id="631"/>
            <p14:sldId id="605"/>
            <p14:sldId id="606"/>
            <p14:sldId id="658"/>
            <p14:sldId id="659"/>
            <p14:sldId id="660"/>
            <p14:sldId id="634"/>
            <p14:sldId id="635"/>
            <p14:sldId id="607"/>
            <p14:sldId id="636"/>
            <p14:sldId id="637"/>
            <p14:sldId id="661"/>
            <p14:sldId id="662"/>
            <p14:sldId id="663"/>
            <p14:sldId id="638"/>
            <p14:sldId id="639"/>
            <p14:sldId id="640"/>
            <p14:sldId id="641"/>
            <p14:sldId id="643"/>
            <p14:sldId id="642"/>
            <p14:sldId id="645"/>
            <p14:sldId id="646"/>
            <p14:sldId id="647"/>
            <p14:sldId id="664"/>
            <p14:sldId id="608"/>
            <p14:sldId id="610"/>
            <p14:sldId id="611"/>
            <p14:sldId id="612"/>
            <p14:sldId id="613"/>
            <p14:sldId id="665"/>
            <p14:sldId id="666"/>
            <p14:sldId id="593"/>
            <p14:sldId id="594"/>
            <p14:sldId id="667"/>
            <p14:sldId id="583"/>
          </p14:sldIdLst>
        </p14:section>
        <p14:section name="Appendix: Image Descriptions for Unsighted Students" id="{816926E6-64E0-4030-82C6-A73EFD68FD97}">
          <p14:sldIdLst>
            <p14:sldId id="630"/>
            <p14:sldId id="629"/>
            <p14:sldId id="668"/>
            <p14:sldId id="669"/>
            <p14:sldId id="670"/>
            <p14:sldId id="671"/>
            <p14:sldId id="672"/>
            <p14:sldId id="673"/>
            <p14:sldId id="674"/>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4CCCC"/>
    <a:srgbClr val="E21A23"/>
    <a:srgbClr val="FAE7E8"/>
    <a:srgbClr val="F3FBFE"/>
    <a:srgbClr val="D7F0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6" autoAdjust="0"/>
    <p:restoredTop sz="95706" autoAdjust="0"/>
  </p:normalViewPr>
  <p:slideViewPr>
    <p:cSldViewPr snapToGrid="0" showGuides="1">
      <p:cViewPr varScale="1">
        <p:scale>
          <a:sx n="67" d="100"/>
          <a:sy n="67" d="100"/>
        </p:scale>
        <p:origin x="1196" y="44"/>
      </p:cViewPr>
      <p:guideLst>
        <p:guide pos="3264"/>
        <p:guide orient="horz" pos="2256"/>
        <p:guide pos="5640"/>
      </p:guideLst>
    </p:cSldViewPr>
  </p:slideViewPr>
  <p:outlineViewPr>
    <p:cViewPr>
      <p:scale>
        <a:sx n="33" d="100"/>
        <a:sy n="33" d="100"/>
      </p:scale>
      <p:origin x="0" y="-32526"/>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DDF0C-BE06-47B4-B38D-B3322A14E433}" type="datetimeFigureOut">
              <a:rPr lang="en-IN" smtClean="0"/>
              <a:t>06-09-2020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5EADA-F183-42BA-8DF4-67B6F2BBA3CC}" type="slidenum">
              <a:rPr lang="en-IN" smtClean="0"/>
              <a:t>‹#›</a:t>
            </a:fld>
            <a:endParaRPr lang="en-IN"/>
          </a:p>
        </p:txBody>
      </p:sp>
    </p:spTree>
    <p:extLst>
      <p:ext uri="{BB962C8B-B14F-4D97-AF65-F5344CB8AC3E}">
        <p14:creationId xmlns:p14="http://schemas.microsoft.com/office/powerpoint/2010/main" val="113108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lumMod val="50000"/>
                    <a:lumOff val="50000"/>
                  </a:schemeClr>
                </a:solidFill>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568180"/>
            <a:ext cx="8458200" cy="109728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59650"/>
            <a:ext cx="8458200" cy="109728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151120"/>
            <a:ext cx="8458200" cy="10972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6"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7"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143032"/>
            <a:ext cx="8458200" cy="64008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009354"/>
            <a:ext cx="8458200" cy="64008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875676"/>
            <a:ext cx="8458200" cy="640080"/>
          </a:xfrm>
        </p:spPr>
        <p:txBody>
          <a:bodyPr>
            <a:noAutofit/>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741998"/>
            <a:ext cx="8458200" cy="640080"/>
          </a:xfrm>
        </p:spPr>
        <p:txBody>
          <a:bodyPr>
            <a:noAutofit/>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608320"/>
            <a:ext cx="845820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6"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7"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381995784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5720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1920778"/>
            <a:ext cx="8458200" cy="4572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4846"/>
            <a:ext cx="8458200" cy="45720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208914"/>
            <a:ext cx="8458200" cy="457200"/>
          </a:xfrm>
        </p:spPr>
        <p:txBody>
          <a:bodyPr>
            <a:noAutofit/>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52982"/>
            <a:ext cx="8458200" cy="457200"/>
          </a:xfrm>
        </p:spPr>
        <p:txBody>
          <a:bodyPr>
            <a:noAutofit/>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4497050"/>
            <a:ext cx="8458200" cy="45720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2" name="Content Placeholder 6">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41118"/>
            <a:ext cx="8458200" cy="45720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4" name="Content Placeholder 6">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342900" y="5791200"/>
            <a:ext cx="8458200" cy="45720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20"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21"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176806564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023360" cy="64008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77740" y="1276710"/>
            <a:ext cx="4023360" cy="64008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43032"/>
            <a:ext cx="4023360" cy="64008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777740" y="2143032"/>
            <a:ext cx="4023360" cy="640080"/>
          </a:xfrm>
        </p:spPr>
        <p:txBody>
          <a:bodyPr>
            <a:noAutofit/>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009354"/>
            <a:ext cx="4023360" cy="640080"/>
          </a:xfrm>
        </p:spPr>
        <p:txBody>
          <a:bodyPr>
            <a:noAutofit/>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777740" y="3009354"/>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2" name="Content Placeholder 6">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75676"/>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4" name="Content Placeholder 6">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777740" y="3875676"/>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6" name="Content Placeholder 6">
            <a:extLst>
              <a:ext uri="{FF2B5EF4-FFF2-40B4-BE49-F238E27FC236}">
                <a16:creationId xmlns:a16="http://schemas.microsoft.com/office/drawing/2014/main" id="{8B728CCD-2639-461B-9841-57505AC13467}"/>
              </a:ext>
            </a:extLst>
          </p:cNvPr>
          <p:cNvSpPr>
            <a:spLocks noGrp="1"/>
          </p:cNvSpPr>
          <p:nvPr>
            <p:ph sz="quarter" idx="21" hasCustomPrompt="1"/>
          </p:nvPr>
        </p:nvSpPr>
        <p:spPr>
          <a:xfrm>
            <a:off x="342900" y="4741998"/>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7" name="Content Placeholder 6">
            <a:extLst>
              <a:ext uri="{FF2B5EF4-FFF2-40B4-BE49-F238E27FC236}">
                <a16:creationId xmlns:a16="http://schemas.microsoft.com/office/drawing/2014/main" id="{8B728CCD-2639-461B-9841-57505AC13467}"/>
              </a:ext>
            </a:extLst>
          </p:cNvPr>
          <p:cNvSpPr>
            <a:spLocks noGrp="1"/>
          </p:cNvSpPr>
          <p:nvPr>
            <p:ph sz="quarter" idx="22" hasCustomPrompt="1"/>
          </p:nvPr>
        </p:nvSpPr>
        <p:spPr>
          <a:xfrm>
            <a:off x="4777740" y="4741998"/>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8" name="Content Placeholder 6">
            <a:extLst>
              <a:ext uri="{FF2B5EF4-FFF2-40B4-BE49-F238E27FC236}">
                <a16:creationId xmlns:a16="http://schemas.microsoft.com/office/drawing/2014/main" id="{8B728CCD-2639-461B-9841-57505AC13467}"/>
              </a:ext>
            </a:extLst>
          </p:cNvPr>
          <p:cNvSpPr>
            <a:spLocks noGrp="1"/>
          </p:cNvSpPr>
          <p:nvPr>
            <p:ph sz="quarter" idx="23" hasCustomPrompt="1"/>
          </p:nvPr>
        </p:nvSpPr>
        <p:spPr>
          <a:xfrm>
            <a:off x="342900" y="5608320"/>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9" name="Content Placeholder 6">
            <a:extLst>
              <a:ext uri="{FF2B5EF4-FFF2-40B4-BE49-F238E27FC236}">
                <a16:creationId xmlns:a16="http://schemas.microsoft.com/office/drawing/2014/main" id="{8B728CCD-2639-461B-9841-57505AC13467}"/>
              </a:ext>
            </a:extLst>
          </p:cNvPr>
          <p:cNvSpPr>
            <a:spLocks noGrp="1"/>
          </p:cNvSpPr>
          <p:nvPr>
            <p:ph sz="quarter" idx="24" hasCustomPrompt="1"/>
          </p:nvPr>
        </p:nvSpPr>
        <p:spPr>
          <a:xfrm>
            <a:off x="4777740" y="5608320"/>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24"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25"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17323345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lnSpc>
                <a:spcPct val="100000"/>
              </a:lnSpc>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023360" cy="4572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77740" y="1276710"/>
            <a:ext cx="4023360" cy="4572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21637"/>
            <a:ext cx="4023360" cy="4572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777740" y="1921637"/>
            <a:ext cx="4023360" cy="4572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66564"/>
            <a:ext cx="4023360" cy="4572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777740" y="2566564"/>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4" name="Content Placeholder 6">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211491"/>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6" name="Content Placeholder 6">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777740" y="3211491"/>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7" name="Content Placeholder 6">
            <a:extLst>
              <a:ext uri="{FF2B5EF4-FFF2-40B4-BE49-F238E27FC236}">
                <a16:creationId xmlns:a16="http://schemas.microsoft.com/office/drawing/2014/main" id="{8B728CCD-2639-461B-9841-57505AC13467}"/>
              </a:ext>
            </a:extLst>
          </p:cNvPr>
          <p:cNvSpPr>
            <a:spLocks noGrp="1"/>
          </p:cNvSpPr>
          <p:nvPr>
            <p:ph sz="quarter" idx="21" hasCustomPrompt="1"/>
          </p:nvPr>
        </p:nvSpPr>
        <p:spPr>
          <a:xfrm>
            <a:off x="342900" y="3856418"/>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8" name="Content Placeholder 6">
            <a:extLst>
              <a:ext uri="{FF2B5EF4-FFF2-40B4-BE49-F238E27FC236}">
                <a16:creationId xmlns:a16="http://schemas.microsoft.com/office/drawing/2014/main" id="{8B728CCD-2639-461B-9841-57505AC13467}"/>
              </a:ext>
            </a:extLst>
          </p:cNvPr>
          <p:cNvSpPr>
            <a:spLocks noGrp="1"/>
          </p:cNvSpPr>
          <p:nvPr>
            <p:ph sz="quarter" idx="22" hasCustomPrompt="1"/>
          </p:nvPr>
        </p:nvSpPr>
        <p:spPr>
          <a:xfrm>
            <a:off x="4777740" y="3856418"/>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9" name="Content Placeholder 6">
            <a:extLst>
              <a:ext uri="{FF2B5EF4-FFF2-40B4-BE49-F238E27FC236}">
                <a16:creationId xmlns:a16="http://schemas.microsoft.com/office/drawing/2014/main" id="{8B728CCD-2639-461B-9841-57505AC13467}"/>
              </a:ext>
            </a:extLst>
          </p:cNvPr>
          <p:cNvSpPr>
            <a:spLocks noGrp="1"/>
          </p:cNvSpPr>
          <p:nvPr>
            <p:ph sz="quarter" idx="23" hasCustomPrompt="1"/>
          </p:nvPr>
        </p:nvSpPr>
        <p:spPr>
          <a:xfrm>
            <a:off x="342900" y="4501345"/>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0" name="Content Placeholder 6">
            <a:extLst>
              <a:ext uri="{FF2B5EF4-FFF2-40B4-BE49-F238E27FC236}">
                <a16:creationId xmlns:a16="http://schemas.microsoft.com/office/drawing/2014/main" id="{8B728CCD-2639-461B-9841-57505AC13467}"/>
              </a:ext>
            </a:extLst>
          </p:cNvPr>
          <p:cNvSpPr>
            <a:spLocks noGrp="1"/>
          </p:cNvSpPr>
          <p:nvPr>
            <p:ph sz="quarter" idx="24" hasCustomPrompt="1"/>
          </p:nvPr>
        </p:nvSpPr>
        <p:spPr>
          <a:xfrm>
            <a:off x="4777740" y="4501345"/>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1" name="Content Placeholder 6">
            <a:extLst>
              <a:ext uri="{FF2B5EF4-FFF2-40B4-BE49-F238E27FC236}">
                <a16:creationId xmlns:a16="http://schemas.microsoft.com/office/drawing/2014/main" id="{8B728CCD-2639-461B-9841-57505AC13467}"/>
              </a:ext>
            </a:extLst>
          </p:cNvPr>
          <p:cNvSpPr>
            <a:spLocks noGrp="1"/>
          </p:cNvSpPr>
          <p:nvPr>
            <p:ph sz="quarter" idx="25" hasCustomPrompt="1"/>
          </p:nvPr>
        </p:nvSpPr>
        <p:spPr>
          <a:xfrm>
            <a:off x="342900" y="5146272"/>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2" name="Content Placeholder 6">
            <a:extLst>
              <a:ext uri="{FF2B5EF4-FFF2-40B4-BE49-F238E27FC236}">
                <a16:creationId xmlns:a16="http://schemas.microsoft.com/office/drawing/2014/main" id="{8B728CCD-2639-461B-9841-57505AC13467}"/>
              </a:ext>
            </a:extLst>
          </p:cNvPr>
          <p:cNvSpPr>
            <a:spLocks noGrp="1"/>
          </p:cNvSpPr>
          <p:nvPr>
            <p:ph sz="quarter" idx="26" hasCustomPrompt="1"/>
          </p:nvPr>
        </p:nvSpPr>
        <p:spPr>
          <a:xfrm>
            <a:off x="4777740" y="5146272"/>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3" name="Content Placeholder 6">
            <a:extLst>
              <a:ext uri="{FF2B5EF4-FFF2-40B4-BE49-F238E27FC236}">
                <a16:creationId xmlns:a16="http://schemas.microsoft.com/office/drawing/2014/main" id="{8B728CCD-2639-461B-9841-57505AC13467}"/>
              </a:ext>
            </a:extLst>
          </p:cNvPr>
          <p:cNvSpPr>
            <a:spLocks noGrp="1"/>
          </p:cNvSpPr>
          <p:nvPr>
            <p:ph sz="quarter" idx="27" hasCustomPrompt="1"/>
          </p:nvPr>
        </p:nvSpPr>
        <p:spPr>
          <a:xfrm>
            <a:off x="342900" y="5791200"/>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4" name="Content Placeholder 6">
            <a:extLst>
              <a:ext uri="{FF2B5EF4-FFF2-40B4-BE49-F238E27FC236}">
                <a16:creationId xmlns:a16="http://schemas.microsoft.com/office/drawing/2014/main" id="{8B728CCD-2639-461B-9841-57505AC13467}"/>
              </a:ext>
            </a:extLst>
          </p:cNvPr>
          <p:cNvSpPr>
            <a:spLocks noGrp="1"/>
          </p:cNvSpPr>
          <p:nvPr>
            <p:ph sz="quarter" idx="28" hasCustomPrompt="1"/>
          </p:nvPr>
        </p:nvSpPr>
        <p:spPr>
          <a:xfrm>
            <a:off x="4777740" y="5791200"/>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2"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26"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993234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44366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8" y="2366309"/>
            <a:ext cx="7955280" cy="526936"/>
          </a:xfrm>
          <a:prstGeom prst="rect">
            <a:avLst/>
          </a:prstGeom>
        </p:spPr>
        <p:txBody>
          <a:bodyPr anchor="ctr">
            <a:normAutofit/>
          </a:bodyPr>
          <a:lstStyle>
            <a:lvl1pPr>
              <a:defRPr sz="2400">
                <a:latin typeface="+mj-lt"/>
              </a:defRPr>
            </a:lvl1pPr>
          </a:lstStyle>
          <a:p>
            <a:r>
              <a:rPr lang="en-US" dirty="0"/>
              <a:t>Accessibility Content: Text Alternatives for Images</a:t>
            </a:r>
          </a:p>
        </p:txBody>
      </p:sp>
    </p:spTree>
    <p:extLst>
      <p:ext uri="{BB962C8B-B14F-4D97-AF65-F5344CB8AC3E}">
        <p14:creationId xmlns:p14="http://schemas.microsoft.com/office/powerpoint/2010/main" val="369257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noAutofit/>
          </a:bodyPr>
          <a:lstStyle>
            <a:lvl1pPr>
              <a:defRPr>
                <a:latin typeface="+mj-lt"/>
              </a:defRPr>
            </a:lvl1p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noAutofit/>
          </a:bodyPr>
          <a:lstStyle>
            <a:lvl1pPr>
              <a:defRPr>
                <a:latin typeface="+mj-lt"/>
              </a:defRPr>
            </a:lvl1pPr>
            <a:lvl2pPr marL="344488" indent="-342900">
              <a:buFont typeface="Arial" panose="020B0604020202020204" pitchFamily="34" charset="0"/>
              <a:buChar char="•"/>
              <a:defRPr/>
            </a:lvl2pPr>
            <a:lvl3pPr>
              <a:defRPr>
                <a:latin typeface="+mj-lt"/>
              </a:defRPr>
            </a:lvl3pPr>
            <a:lvl4pPr>
              <a:defRPr>
                <a:latin typeface="+mj-lt"/>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lnSpc>
                <a:spcPct val="100000"/>
              </a:lnSpc>
              <a:defRPr sz="2400">
                <a:latin typeface="+mj-lt"/>
              </a:defRPr>
            </a:lvl1pPr>
          </a:lstStyle>
          <a:p>
            <a:r>
              <a:rPr lang="en-US" dirty="0"/>
              <a:t>Slide Title</a:t>
            </a:r>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atin typeface="+mj-lt"/>
              </a:defRPr>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atin typeface="+mj-lt"/>
              </a:defRPr>
            </a:lvl1pPr>
            <a:lvl2pPr>
              <a:defRPr>
                <a:latin typeface="+mj-lt"/>
              </a:defRPr>
            </a:lvl2pPr>
            <a:lvl3pPr>
              <a:defRPr>
                <a:latin typeface="+mj-lt"/>
              </a:defRPr>
            </a:lvl3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atin typeface="+mj-lt"/>
              </a:defRPr>
            </a:lvl1pPr>
          </a:lstStyle>
          <a:p>
            <a:pPr lvl="0" algn="ctr"/>
            <a:r>
              <a:rPr lang="en-US" dirty="0"/>
              <a:t>Return to parent-slide containing images.</a:t>
            </a:r>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lnSpc>
                <a:spcPct val="100000"/>
              </a:lnSpc>
              <a:defRPr sz="2400">
                <a:latin typeface="+mj-lt"/>
              </a:defRPr>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atin typeface="+mj-lt"/>
              </a:defRPr>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atin typeface="+mj-lt"/>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atin typeface="+mj-lt"/>
              </a:defRPr>
            </a:lvl1pPr>
            <a:lvl2pPr>
              <a:defRPr>
                <a:latin typeface="+mj-lt"/>
              </a:defRPr>
            </a:lvl2pPr>
            <a:lvl3pPr>
              <a:defRPr>
                <a:latin typeface="+mj-lt"/>
              </a:defRPr>
            </a:lvl3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atin typeface="+mj-lt"/>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atin typeface="+mj-lt"/>
              </a:defRPr>
            </a:lvl1pPr>
            <a:lvl2pPr>
              <a:defRPr>
                <a:latin typeface="+mj-lt"/>
              </a:defRPr>
            </a:lvl2pPr>
            <a:lvl3pPr>
              <a:defRPr>
                <a:latin typeface="+mj-lt"/>
              </a:defRPr>
            </a:lvl3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atin typeface="+mj-lt"/>
              </a:defRPr>
            </a:lvl1pPr>
          </a:lstStyle>
          <a:p>
            <a:pPr lvl="0" algn="ctr"/>
            <a:r>
              <a:rPr lang="en-US" dirty="0"/>
              <a:t>Return to parent-slide containing images.</a:t>
            </a:r>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03176"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p:ph type="ftr" sz="quarter" idx="11"/>
          </p:nvPr>
        </p:nvSpPr>
        <p:spPr>
          <a:xfrm>
            <a:off x="0" y="6487064"/>
            <a:ext cx="9144000" cy="370935"/>
          </a:xfrm>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dirty="0"/>
              <a:t>Click to edit Master title style</a:t>
            </a:r>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atin typeface="+mn-lt"/>
              </a:defRPr>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noAutofit/>
          </a:bodyPr>
          <a:lstStyle>
            <a:lvl1pPr>
              <a:defRPr>
                <a:latin typeface="+mn-lt"/>
              </a:defRPr>
            </a:lvl1pPr>
            <a:lvl2pPr>
              <a:defRPr>
                <a:latin typeface="+mn-lt"/>
              </a:defRPr>
            </a:lvl2pPr>
            <a:lvl3pPr>
              <a:defRPr>
                <a:latin typeface="+mn-lt"/>
              </a:defRPr>
            </a:lvl3pPr>
          </a:lstStyle>
          <a:p>
            <a:pPr lvl="0"/>
            <a:r>
              <a:rPr lang="en-US" dirty="0"/>
              <a:t>Slide Content</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atin typeface="+mn-lt"/>
              </a:defRPr>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latin typeface="+mn-lt"/>
              </a:defRPr>
            </a:lvl1pPr>
          </a:lstStyle>
          <a:p>
            <a:pPr lvl="0"/>
            <a:r>
              <a:rPr lang="en-US" dirty="0"/>
              <a:t>Insert Image Credit Here</a:t>
            </a:r>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360" userDrawn="1">
          <p15:clr>
            <a:srgbClr val="FBAE40"/>
          </p15:clr>
        </p15:guide>
        <p15:guide id="3" pos="264" userDrawn="1">
          <p15:clr>
            <a:srgbClr val="FBAE40"/>
          </p15:clr>
        </p15:guide>
        <p15:guide id="4"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atin typeface="+mn-lt"/>
              </a:defRPr>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noAutofit/>
          </a:bodyPr>
          <a:lstStyle>
            <a:lvl1pPr>
              <a:defRPr>
                <a:latin typeface="+mn-lt"/>
              </a:defRPr>
            </a:lvl1pPr>
            <a:lvl2pPr>
              <a:defRPr>
                <a:latin typeface="+mn-lt"/>
              </a:defRPr>
            </a:lvl2pPr>
            <a:lvl3pPr>
              <a:defRPr>
                <a:latin typeface="+mn-lt"/>
              </a:defRPr>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noAutofit/>
          </a:bodyPr>
          <a:lstStyle>
            <a:lvl1pPr>
              <a:defRPr>
                <a:latin typeface="+mn-lt"/>
              </a:defRPr>
            </a:lvl1pPr>
            <a:lvl2pPr>
              <a:defRPr>
                <a:latin typeface="+mn-lt"/>
              </a:defRPr>
            </a:lvl2pPr>
            <a:lvl3pPr>
              <a:defRPr>
                <a:latin typeface="+mn-lt"/>
              </a:defRPr>
            </a:lvl3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atin typeface="+mn-lt"/>
              </a:defRPr>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latin typeface="+mn-lt"/>
              </a:defRPr>
            </a:lvl1pPr>
          </a:lstStyle>
          <a:p>
            <a:pPr lvl="0"/>
            <a:r>
              <a:rPr lang="en-US" dirty="0"/>
              <a:t>Insert Image Credit Here</a:t>
            </a:r>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userDrawn="1">
          <p15:clr>
            <a:srgbClr val="FBAE40"/>
          </p15:clr>
        </p15:guide>
        <p15:guide id="5" pos="38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0"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1"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r>
              <a:rPr lang="en-US"/>
              <a:t>Add long copyright</a:t>
            </a: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rPr>
              <a:t>© McGraw Hill</a:t>
            </a:r>
          </a:p>
        </p:txBody>
      </p:sp>
      <p:sp>
        <p:nvSpPr>
          <p:cNvPr id="9" name="Slide Number"/>
          <p:cNvSpPr txBox="1"/>
          <p:nvPr userDrawn="1"/>
        </p:nvSpPr>
        <p:spPr>
          <a:xfrm>
            <a:off x="8625636" y="6670335"/>
            <a:ext cx="356616" cy="164592"/>
          </a:xfrm>
          <a:prstGeom prst="rect">
            <a:avLst/>
          </a:prstGeom>
          <a:noFill/>
        </p:spPr>
        <p:txBody>
          <a:bodyPr wrap="square" lIns="45720" rIns="45720" rtlCol="0" anchor="ctr" anchorCtr="0">
            <a:noAutofit/>
          </a:bodyPr>
          <a:lstStyle/>
          <a:p>
            <a:pPr algn="r"/>
            <a:fld id="{960EEC4C-B90A-40FB-9378-A310753B0AE3}" type="slidenum">
              <a:rPr lang="en-US" sz="800" smtClean="0">
                <a:solidFill>
                  <a:srgbClr val="595959"/>
                </a:solidFill>
              </a:rPr>
              <a:pPr algn="r"/>
              <a:t>‹#›</a:t>
            </a:fld>
            <a:endParaRPr lang="en-US" sz="800" dirty="0">
              <a:solidFill>
                <a:srgbClr val="595959"/>
              </a:solidFill>
            </a:endParaRP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9" r:id="rId3"/>
    <p:sldLayoutId id="2147483695" r:id="rId4"/>
    <p:sldLayoutId id="2147483696" r:id="rId5"/>
    <p:sldLayoutId id="2147483697" r:id="rId6"/>
    <p:sldLayoutId id="2147483707" r:id="rId7"/>
    <p:sldLayoutId id="2147483704" r:id="rId8"/>
    <p:sldLayoutId id="2147483705" r:id="rId9"/>
    <p:sldLayoutId id="2147483706" r:id="rId10"/>
  </p:sldLayoutIdLst>
  <p:hf hdr="0" dt="0"/>
  <p:txStyles>
    <p:titleStyle>
      <a:lvl1pPr algn="l" defTabSz="914400" rtl="0" eaLnBrk="1" latinLnBrk="0" hangingPunct="1">
        <a:lnSpc>
          <a:spcPct val="90000"/>
        </a:lnSpc>
        <a:spcBef>
          <a:spcPct val="0"/>
        </a:spcBef>
        <a:buNone/>
        <a:defRPr sz="2400" b="1" kern="1200">
          <a:solidFill>
            <a:schemeClr val="tx2"/>
          </a:solidFill>
          <a:latin typeface="+mn-lt"/>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400" kern="1200">
          <a:solidFill>
            <a:schemeClr val="tx2"/>
          </a:solidFill>
          <a:latin typeface="+mn-lt"/>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400" kern="1200">
          <a:solidFill>
            <a:schemeClr val="tx2"/>
          </a:solidFill>
          <a:latin typeface="+mn-lt"/>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2000" kern="1200">
          <a:solidFill>
            <a:schemeClr val="tx2"/>
          </a:solidFill>
          <a:latin typeface="+mn-lt"/>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r>
              <a:rPr lang="en-US"/>
              <a:t>Add long copyright line here</a:t>
            </a:r>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latin typeface="+mj-lt"/>
              </a:rPr>
              <a:t>© McGraw Hill</a:t>
            </a:r>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Lst>
  <p:hf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kern="1200">
          <a:solidFill>
            <a:schemeClr val="tx2"/>
          </a:solidFill>
          <a:latin typeface="+mj-lt"/>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400" kern="1200">
          <a:solidFill>
            <a:schemeClr val="tx2"/>
          </a:solidFill>
          <a:latin typeface="+mj-lt"/>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j-lt"/>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j-lt"/>
            </a:endParaRPr>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noAutofit/>
          </a:bodyPr>
          <a:lstStyle/>
          <a:p>
            <a:r>
              <a:rPr lang="en-US" sz="800" b="0" dirty="0">
                <a:solidFill>
                  <a:schemeClr val="tx1">
                    <a:lumMod val="65000"/>
                    <a:lumOff val="35000"/>
                  </a:schemeClr>
                </a:solidFill>
                <a:latin typeface="+mj-lt"/>
              </a:rPr>
              <a:t>© McGraw Hill</a:t>
            </a:r>
          </a:p>
        </p:txBody>
      </p:sp>
      <p:sp>
        <p:nvSpPr>
          <p:cNvPr id="7" name="Slide Number"/>
          <p:cNvSpPr txBox="1"/>
          <p:nvPr userDrawn="1"/>
        </p:nvSpPr>
        <p:spPr>
          <a:xfrm>
            <a:off x="8625636" y="6670335"/>
            <a:ext cx="356616" cy="164592"/>
          </a:xfrm>
          <a:prstGeom prst="rect">
            <a:avLst/>
          </a:prstGeom>
          <a:noFill/>
        </p:spPr>
        <p:txBody>
          <a:bodyPr wrap="square" lIns="45720" rIns="45720" rtlCol="0" anchor="ctr" anchorCtr="0">
            <a:noAutofit/>
          </a:bodyPr>
          <a:lstStyle/>
          <a:p>
            <a:pPr algn="r"/>
            <a:fld id="{960EEC4C-B90A-40FB-9378-A310753B0AE3}" type="slidenum">
              <a:rPr lang="en-US" sz="800" smtClean="0">
                <a:solidFill>
                  <a:srgbClr val="595959"/>
                </a:solidFill>
                <a:latin typeface="+mj-lt"/>
              </a:rPr>
              <a:pPr algn="r"/>
              <a:t>‹#›</a:t>
            </a:fld>
            <a:endParaRPr lang="en-US" sz="800" dirty="0">
              <a:solidFill>
                <a:srgbClr val="595959"/>
              </a:solidFill>
              <a:latin typeface="+mj-lt"/>
            </a:endParaRP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j-lt"/>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j-lt"/>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j-lt"/>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1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3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4C897A-4409-4F96-826A-7AE9F1281913}"/>
              </a:ext>
            </a:extLst>
          </p:cNvPr>
          <p:cNvSpPr>
            <a:spLocks noGrp="1"/>
          </p:cNvSpPr>
          <p:nvPr>
            <p:ph type="ctrTitle"/>
          </p:nvPr>
        </p:nvSpPr>
        <p:spPr/>
        <p:txBody>
          <a:bodyPr/>
          <a:lstStyle/>
          <a:p>
            <a:r>
              <a:rPr lang="en-US" dirty="0"/>
              <a:t>Chapter 7</a:t>
            </a:r>
          </a:p>
        </p:txBody>
      </p:sp>
      <p:sp>
        <p:nvSpPr>
          <p:cNvPr id="13" name="Subtitle 2">
            <a:extLst>
              <a:ext uri="{FF2B5EF4-FFF2-40B4-BE49-F238E27FC236}">
                <a16:creationId xmlns:a16="http://schemas.microsoft.com/office/drawing/2014/main" id="{39DC5F79-D657-4B2E-8FAB-C143E5618948}"/>
              </a:ext>
            </a:extLst>
          </p:cNvPr>
          <p:cNvSpPr>
            <a:spLocks noGrp="1"/>
          </p:cNvSpPr>
          <p:nvPr>
            <p:ph type="subTitle" idx="1"/>
          </p:nvPr>
        </p:nvSpPr>
        <p:spPr/>
        <p:txBody>
          <a:bodyPr/>
          <a:lstStyle/>
          <a:p>
            <a:r>
              <a:rPr lang="en-IN" dirty="0"/>
              <a:t>Families</a:t>
            </a:r>
          </a:p>
        </p:txBody>
      </p:sp>
      <p:sp>
        <p:nvSpPr>
          <p:cNvPr id="14" name="Text Placeholder 3">
            <a:extLst>
              <a:ext uri="{FF2B5EF4-FFF2-40B4-BE49-F238E27FC236}">
                <a16:creationId xmlns:a16="http://schemas.microsoft.com/office/drawing/2014/main" id="{A59F268B-4D44-410E-9686-AEB4FDBAB432}"/>
              </a:ext>
            </a:extLst>
          </p:cNvPr>
          <p:cNvSpPr>
            <a:spLocks noGrp="1"/>
          </p:cNvSpPr>
          <p:nvPr>
            <p:ph type="body" sz="quarter" idx="10"/>
          </p:nvPr>
        </p:nvSpPr>
        <p:spPr/>
        <p:txBody>
          <a:bodyPr/>
          <a:lstStyle/>
          <a:p>
            <a:pPr>
              <a:spcBef>
                <a:spcPts val="600"/>
              </a:spcBef>
            </a:pPr>
            <a:r>
              <a:rPr lang="en-US" sz="1600" u="sng" dirty="0">
                <a:latin typeface="+mj-lt"/>
                <a:ea typeface="Verdana" pitchFamily="34" charset="0"/>
                <a:cs typeface="Arial" panose="020B0604020202020204" pitchFamily="34" charset="0"/>
              </a:rPr>
              <a:t>SOC 2020 </a:t>
            </a:r>
          </a:p>
          <a:p>
            <a:pPr>
              <a:spcBef>
                <a:spcPts val="600"/>
              </a:spcBef>
            </a:pPr>
            <a:r>
              <a:rPr lang="en-US" dirty="0">
                <a:latin typeface="+mj-lt"/>
              </a:rPr>
              <a:t>Sixth Edition</a:t>
            </a:r>
          </a:p>
        </p:txBody>
      </p:sp>
      <p:pic>
        <p:nvPicPr>
          <p:cNvPr id="10" name="Picture 4">
            <a:extLst>
              <a:ext uri="{C183D7F6-B498-43B3-948B-1728B52AA6E4}">
                <adec:decorative xmlns:adec="http://schemas.microsoft.com/office/drawing/2017/decorative" val="1"/>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b="19732"/>
          <a:stretch/>
        </p:blipFill>
        <p:spPr bwMode="auto">
          <a:xfrm>
            <a:off x="4341392" y="2520500"/>
            <a:ext cx="4572000" cy="31205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a:extLst>
              <a:ext uri="{FF2B5EF4-FFF2-40B4-BE49-F238E27FC236}">
                <a16:creationId xmlns:a16="http://schemas.microsoft.com/office/drawing/2014/main" id="{5075BF32-B42F-470F-B1EE-DD2931D140AA}"/>
              </a:ext>
            </a:extLst>
          </p:cNvPr>
          <p:cNvSpPr>
            <a:spLocks noGrp="1"/>
          </p:cNvSpPr>
          <p:nvPr>
            <p:ph type="ftr" sz="quarter" idx="12"/>
          </p:nvPr>
        </p:nvSpPr>
        <p:spPr/>
        <p:txBody>
          <a:bodyPr/>
          <a:lstStyle/>
          <a:p>
            <a:pPr lvl="0"/>
            <a:r>
              <a:rPr lang="en-US"/>
              <a:t>© 2020 McGraw Hill. All rights reserved. Authorized only for instructor use in the classroom.</a:t>
            </a:r>
          </a:p>
          <a:p>
            <a:pPr lvl="0"/>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3028515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Functions: What Families Do</a:t>
            </a:r>
            <a:endParaRPr lang="en-US" sz="1200" dirty="0"/>
          </a:p>
        </p:txBody>
      </p:sp>
      <p:sp>
        <p:nvSpPr>
          <p:cNvPr id="4" name="Content Placeholder 2"/>
          <p:cNvSpPr>
            <a:spLocks noGrp="1"/>
          </p:cNvSpPr>
          <p:nvPr>
            <p:ph sz="quarter" idx="11"/>
          </p:nvPr>
        </p:nvSpPr>
        <p:spPr>
          <a:xfrm>
            <a:off x="342900" y="1276709"/>
            <a:ext cx="8458200" cy="5150217"/>
          </a:xfrm>
        </p:spPr>
        <p:txBody>
          <a:bodyPr/>
          <a:lstStyle/>
          <a:p>
            <a:pPr>
              <a:spcBef>
                <a:spcPts val="600"/>
              </a:spcBef>
              <a:spcAft>
                <a:spcPts val="200"/>
              </a:spcAft>
            </a:pPr>
            <a:r>
              <a:rPr lang="en-US" altLang="en-US" b="1" dirty="0"/>
              <a:t>Functionalist definition of families: </a:t>
            </a:r>
            <a:r>
              <a:rPr lang="en-US" altLang="en-US" dirty="0"/>
              <a:t>a definition of families that focuses on how families provide for the physical, social, and emotional needs of individuals and of society as a whole.</a:t>
            </a:r>
          </a:p>
          <a:p>
            <a:pPr>
              <a:spcBef>
                <a:spcPts val="600"/>
              </a:spcBef>
              <a:spcAft>
                <a:spcPts val="200"/>
              </a:spcAft>
            </a:pPr>
            <a:r>
              <a:rPr lang="en-US" altLang="en-US" dirty="0"/>
              <a:t>Six primary functions of families identified by William F. Ogburn:</a:t>
            </a:r>
          </a:p>
          <a:p>
            <a:pPr lvl="1">
              <a:spcBef>
                <a:spcPts val="600"/>
              </a:spcBef>
              <a:spcAft>
                <a:spcPts val="200"/>
              </a:spcAft>
            </a:pPr>
            <a:r>
              <a:rPr lang="en-US" altLang="en-US" dirty="0"/>
              <a:t>Reproduction.</a:t>
            </a:r>
          </a:p>
          <a:p>
            <a:pPr lvl="1">
              <a:spcBef>
                <a:spcPts val="600"/>
              </a:spcBef>
              <a:spcAft>
                <a:spcPts val="200"/>
              </a:spcAft>
            </a:pPr>
            <a:r>
              <a:rPr lang="en-US" altLang="en-US" dirty="0"/>
              <a:t>Socialization.</a:t>
            </a:r>
          </a:p>
          <a:p>
            <a:pPr lvl="1">
              <a:spcBef>
                <a:spcPts val="600"/>
              </a:spcBef>
              <a:spcAft>
                <a:spcPts val="200"/>
              </a:spcAft>
            </a:pPr>
            <a:r>
              <a:rPr lang="en-US" altLang="en-US" dirty="0"/>
              <a:t>Protection.</a:t>
            </a:r>
          </a:p>
          <a:p>
            <a:pPr lvl="1">
              <a:spcBef>
                <a:spcPts val="600"/>
              </a:spcBef>
              <a:spcAft>
                <a:spcPts val="200"/>
              </a:spcAft>
            </a:pPr>
            <a:r>
              <a:rPr lang="en-US" altLang="en-US" dirty="0"/>
              <a:t>Regulation of sexual behavior.</a:t>
            </a:r>
          </a:p>
          <a:p>
            <a:pPr lvl="1">
              <a:spcBef>
                <a:spcPts val="600"/>
              </a:spcBef>
              <a:spcAft>
                <a:spcPts val="200"/>
              </a:spcAft>
            </a:pPr>
            <a:r>
              <a:rPr lang="en-US" altLang="en-US" dirty="0"/>
              <a:t>Affection and companionship.</a:t>
            </a:r>
          </a:p>
          <a:p>
            <a:pPr lvl="1">
              <a:spcBef>
                <a:spcPts val="600"/>
              </a:spcBef>
              <a:spcAft>
                <a:spcPts val="200"/>
              </a:spcAft>
            </a:pPr>
            <a:r>
              <a:rPr lang="en-US" altLang="en-US" dirty="0"/>
              <a:t>Provision of social status.</a:t>
            </a:r>
          </a:p>
        </p:txBody>
      </p:sp>
    </p:spTree>
    <p:extLst>
      <p:ext uri="{BB962C8B-B14F-4D97-AF65-F5344CB8AC3E}">
        <p14:creationId xmlns:p14="http://schemas.microsoft.com/office/powerpoint/2010/main" val="641715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Conflict: Who Rules?</a:t>
            </a:r>
            <a:endParaRPr lang="en-US"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b="1" dirty="0"/>
              <a:t>Patriarchy:</a:t>
            </a:r>
            <a:r>
              <a:rPr lang="en-US" altLang="en-US" dirty="0"/>
              <a:t> a society in which men dominate in family decision making.</a:t>
            </a:r>
          </a:p>
          <a:p>
            <a:pPr>
              <a:spcBef>
                <a:spcPts val="800"/>
              </a:spcBef>
              <a:spcAft>
                <a:spcPts val="1200"/>
              </a:spcAft>
            </a:pPr>
            <a:r>
              <a:rPr lang="en-US" altLang="en-US" b="1" dirty="0"/>
              <a:t>Matriarchy:</a:t>
            </a:r>
            <a:r>
              <a:rPr lang="en-US" altLang="en-US" dirty="0"/>
              <a:t> a society in which women dominate in family decision making.</a:t>
            </a:r>
          </a:p>
          <a:p>
            <a:pPr>
              <a:spcBef>
                <a:spcPts val="800"/>
              </a:spcBef>
              <a:spcAft>
                <a:spcPts val="1200"/>
              </a:spcAft>
            </a:pPr>
            <a:r>
              <a:rPr lang="en-US" altLang="en-US" b="1" dirty="0"/>
              <a:t>Egalitarian family: </a:t>
            </a:r>
            <a:r>
              <a:rPr lang="en-US" altLang="en-US" dirty="0"/>
              <a:t>an authority pattern in which spouses are regarded as equals.</a:t>
            </a:r>
          </a:p>
          <a:p>
            <a:pPr>
              <a:spcBef>
                <a:spcPts val="800"/>
              </a:spcBef>
              <a:spcAft>
                <a:spcPts val="1200"/>
              </a:spcAft>
            </a:pPr>
            <a:r>
              <a:rPr lang="en-US" altLang="en-US" dirty="0"/>
              <a:t>Families serve as the basis for transferring material, social, and cultural resources from one generation to the next.</a:t>
            </a:r>
          </a:p>
        </p:txBody>
      </p:sp>
    </p:spTree>
    <p:extLst>
      <p:ext uri="{BB962C8B-B14F-4D97-AF65-F5344CB8AC3E}">
        <p14:creationId xmlns:p14="http://schemas.microsoft.com/office/powerpoint/2010/main" val="1936918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Marriage, Mating, and Parenting</a:t>
            </a:r>
            <a:endParaRPr lang="en-US"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dirty="0"/>
              <a:t>Historian Stephanie Coontz suggests marriage today is better than ever.</a:t>
            </a:r>
          </a:p>
          <a:p>
            <a:pPr lvl="1">
              <a:spcAft>
                <a:spcPts val="1200"/>
              </a:spcAft>
            </a:pPr>
            <a:r>
              <a:rPr lang="en-US" altLang="en-US" dirty="0"/>
              <a:t>Shared decision making and housework.</a:t>
            </a:r>
          </a:p>
          <a:p>
            <a:pPr lvl="1">
              <a:spcAft>
                <a:spcPts val="1200"/>
              </a:spcAft>
            </a:pPr>
            <a:r>
              <a:rPr lang="en-US" altLang="en-US" dirty="0"/>
              <a:t>Increases in time spent with children.</a:t>
            </a:r>
          </a:p>
          <a:p>
            <a:pPr lvl="1">
              <a:spcAft>
                <a:spcPts val="1200"/>
              </a:spcAft>
            </a:pPr>
            <a:r>
              <a:rPr lang="en-US" altLang="en-US" dirty="0"/>
              <a:t>Declines in violence and sexual coercion and in the likelihood of adultery.</a:t>
            </a:r>
          </a:p>
        </p:txBody>
      </p:sp>
    </p:spTree>
    <p:extLst>
      <p:ext uri="{BB962C8B-B14F-4D97-AF65-F5344CB8AC3E}">
        <p14:creationId xmlns:p14="http://schemas.microsoft.com/office/powerpoint/2010/main" val="148902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Marriage Trends</a:t>
            </a:r>
            <a:endParaRPr lang="en-US"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dirty="0"/>
              <a:t>Almost 80% of Americans aged 25 and older are, or have been, married.</a:t>
            </a:r>
          </a:p>
          <a:p>
            <a:pPr lvl="1">
              <a:spcAft>
                <a:spcPts val="1200"/>
              </a:spcAft>
            </a:pPr>
            <a:r>
              <a:rPr lang="en-US" altLang="en-US" dirty="0"/>
              <a:t>The marriage rate is nevertheless at or near a record low.</a:t>
            </a:r>
          </a:p>
          <a:p>
            <a:pPr>
              <a:spcBef>
                <a:spcPts val="800"/>
              </a:spcBef>
              <a:spcAft>
                <a:spcPts val="1200"/>
              </a:spcAft>
            </a:pPr>
            <a:r>
              <a:rPr lang="en-US" altLang="en-US" dirty="0"/>
              <a:t>In recent decades, Americans have been waiting longer before getting married for the first time.</a:t>
            </a:r>
          </a:p>
          <a:p>
            <a:pPr lvl="1">
              <a:spcAft>
                <a:spcPts val="1200"/>
              </a:spcAft>
            </a:pPr>
            <a:r>
              <a:rPr lang="en-US" altLang="en-US" dirty="0"/>
              <a:t>In the past, marriage was often seen as a </a:t>
            </a:r>
            <a:r>
              <a:rPr lang="en-US" altLang="en-US" i="1" dirty="0"/>
              <a:t>cornerstone</a:t>
            </a:r>
            <a:r>
              <a:rPr lang="en-US" altLang="en-US" dirty="0"/>
              <a:t> on which to start an adult life.</a:t>
            </a:r>
          </a:p>
          <a:p>
            <a:pPr lvl="1">
              <a:spcAft>
                <a:spcPts val="1200"/>
              </a:spcAft>
            </a:pPr>
            <a:r>
              <a:rPr lang="en-US" altLang="en-US" dirty="0"/>
              <a:t>Now it is more often considered a </a:t>
            </a:r>
            <a:r>
              <a:rPr lang="en-US" altLang="en-US" i="1" dirty="0"/>
              <a:t>capstone</a:t>
            </a:r>
            <a:r>
              <a:rPr lang="en-US" altLang="en-US" dirty="0"/>
              <a:t>, a sign that one’s education is done and one’s career is established.</a:t>
            </a:r>
          </a:p>
        </p:txBody>
      </p:sp>
    </p:spTree>
    <p:extLst>
      <p:ext uri="{BB962C8B-B14F-4D97-AF65-F5344CB8AC3E}">
        <p14:creationId xmlns:p14="http://schemas.microsoft.com/office/powerpoint/2010/main" val="1776321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Courtship and Mate Selection</a:t>
            </a:r>
            <a:r>
              <a:rPr lang="en-US" altLang="en-US" sz="1200" dirty="0"/>
              <a:t> 1</a:t>
            </a:r>
            <a:endParaRPr lang="en-US" sz="1200" dirty="0"/>
          </a:p>
        </p:txBody>
      </p:sp>
      <p:sp>
        <p:nvSpPr>
          <p:cNvPr id="4" name="Content Placeholder 2"/>
          <p:cNvSpPr>
            <a:spLocks noGrp="1"/>
          </p:cNvSpPr>
          <p:nvPr>
            <p:ph sz="quarter" idx="11"/>
          </p:nvPr>
        </p:nvSpPr>
        <p:spPr/>
        <p:txBody>
          <a:bodyPr/>
          <a:lstStyle/>
          <a:p>
            <a:pPr>
              <a:spcBef>
                <a:spcPts val="800"/>
              </a:spcBef>
            </a:pPr>
            <a:r>
              <a:rPr lang="en-US" altLang="en-US" dirty="0"/>
              <a:t>Historically, it was not uncommon for marriages to be arranged by families or matchmakers.</a:t>
            </a:r>
          </a:p>
          <a:p>
            <a:pPr lvl="1"/>
            <a:r>
              <a:rPr lang="en-US" altLang="en-US" dirty="0"/>
              <a:t>This practice continues in some cultures today.</a:t>
            </a:r>
          </a:p>
          <a:p>
            <a:pPr>
              <a:spcBef>
                <a:spcPts val="800"/>
              </a:spcBef>
            </a:pPr>
            <a:r>
              <a:rPr lang="en-US" altLang="en-US" dirty="0"/>
              <a:t>In the United States, most of us assume true love will guide the way.</a:t>
            </a:r>
          </a:p>
          <a:p>
            <a:pPr>
              <a:spcBef>
                <a:spcPts val="800"/>
              </a:spcBef>
            </a:pPr>
            <a:r>
              <a:rPr lang="en-US" altLang="en-US" dirty="0"/>
              <a:t>Online dating has become common.</a:t>
            </a:r>
          </a:p>
          <a:p>
            <a:pPr lvl="1"/>
            <a:r>
              <a:rPr lang="en-US" altLang="en-US" dirty="0"/>
              <a:t>Research reveals we aren’t always honest in how we present ourselves.</a:t>
            </a:r>
          </a:p>
        </p:txBody>
      </p:sp>
    </p:spTree>
    <p:extLst>
      <p:ext uri="{BB962C8B-B14F-4D97-AF65-F5344CB8AC3E}">
        <p14:creationId xmlns:p14="http://schemas.microsoft.com/office/powerpoint/2010/main" val="42431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Courtship and Mate Selection</a:t>
            </a:r>
            <a:r>
              <a:rPr lang="en-US" altLang="en-US" sz="1200" dirty="0"/>
              <a:t> 2</a:t>
            </a:r>
            <a:endParaRPr lang="en-US" sz="1200"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dirty="0"/>
              <a:t>Even with online dating, the pool of potential partners is substantially reduced by our social location.</a:t>
            </a:r>
          </a:p>
          <a:p>
            <a:pPr lvl="1">
              <a:spcAft>
                <a:spcPts val="1200"/>
              </a:spcAft>
            </a:pPr>
            <a:r>
              <a:rPr lang="en-US" altLang="en-US" dirty="0"/>
              <a:t>We are limited to those who are available and with whom we have contact.</a:t>
            </a:r>
          </a:p>
          <a:p>
            <a:pPr lvl="1">
              <a:spcAft>
                <a:spcPts val="1200"/>
              </a:spcAft>
            </a:pPr>
            <a:r>
              <a:rPr lang="en-US" altLang="en-US" dirty="0"/>
              <a:t>We are heavily influenced by others’ opinions.</a:t>
            </a:r>
          </a:p>
          <a:p>
            <a:pPr lvl="1">
              <a:spcAft>
                <a:spcPts val="1200"/>
              </a:spcAft>
            </a:pPr>
            <a:r>
              <a:rPr lang="en-US" altLang="en-US" dirty="0"/>
              <a:t>We are most attracted to people like ourselves.</a:t>
            </a:r>
          </a:p>
        </p:txBody>
      </p:sp>
    </p:spTree>
    <p:extLst>
      <p:ext uri="{BB962C8B-B14F-4D97-AF65-F5344CB8AC3E}">
        <p14:creationId xmlns:p14="http://schemas.microsoft.com/office/powerpoint/2010/main" val="226585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Courtship and Mate Selection</a:t>
            </a:r>
            <a:r>
              <a:rPr lang="en-US" altLang="en-US" sz="1200" dirty="0"/>
              <a:t> 3</a:t>
            </a:r>
            <a:endParaRPr lang="en-US" sz="1200"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b="1" dirty="0"/>
              <a:t>Endogamy: </a:t>
            </a:r>
            <a:r>
              <a:rPr lang="en-US" altLang="en-US" dirty="0"/>
              <a:t>the restriction of mate selection to people within the same group.</a:t>
            </a:r>
          </a:p>
          <a:p>
            <a:pPr>
              <a:spcBef>
                <a:spcPts val="800"/>
              </a:spcBef>
              <a:spcAft>
                <a:spcPts val="1200"/>
              </a:spcAft>
            </a:pPr>
            <a:r>
              <a:rPr lang="en-US" altLang="en-US" b="1" dirty="0"/>
              <a:t>Exogamy: </a:t>
            </a:r>
            <a:r>
              <a:rPr lang="en-US" altLang="en-US" dirty="0"/>
              <a:t>the requirement that people select a mate outside certain groups.</a:t>
            </a:r>
            <a:endParaRPr lang="en-US" altLang="ja-JP" dirty="0"/>
          </a:p>
          <a:p>
            <a:pPr>
              <a:spcBef>
                <a:spcPts val="800"/>
              </a:spcBef>
              <a:spcAft>
                <a:spcPts val="1200"/>
              </a:spcAft>
            </a:pPr>
            <a:r>
              <a:rPr lang="en-US" altLang="en-US" b="1" dirty="0"/>
              <a:t>Incest taboo: </a:t>
            </a:r>
            <a:r>
              <a:rPr lang="en-US" altLang="en-US" dirty="0"/>
              <a:t>the prohibition of sexual relationships between certain culturally specified relatives.</a:t>
            </a:r>
          </a:p>
          <a:p>
            <a:pPr>
              <a:spcBef>
                <a:spcPts val="800"/>
              </a:spcBef>
              <a:spcAft>
                <a:spcPts val="1200"/>
              </a:spcAft>
            </a:pPr>
            <a:r>
              <a:rPr lang="en-US" altLang="en-US" b="1" dirty="0"/>
              <a:t>Homogamy: </a:t>
            </a:r>
            <a:r>
              <a:rPr lang="en-US" altLang="en-US" dirty="0"/>
              <a:t>the conscious or unconscious tendency to select a mate with personal characteristics similar to one’</a:t>
            </a:r>
            <a:r>
              <a:rPr lang="en-US" altLang="ja-JP" dirty="0"/>
              <a:t>s own.</a:t>
            </a:r>
            <a:endParaRPr lang="en-US" altLang="en-US" dirty="0"/>
          </a:p>
        </p:txBody>
      </p:sp>
    </p:spTree>
    <p:extLst>
      <p:ext uri="{BB962C8B-B14F-4D97-AF65-F5344CB8AC3E}">
        <p14:creationId xmlns:p14="http://schemas.microsoft.com/office/powerpoint/2010/main" val="2482851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Ten Questions Couples Should Ask (or Wish They Had) before Marrying</a:t>
            </a:r>
          </a:p>
        </p:txBody>
      </p:sp>
      <p:sp>
        <p:nvSpPr>
          <p:cNvPr id="3" name="Content Placeholder 2"/>
          <p:cNvSpPr>
            <a:spLocks noGrp="1"/>
          </p:cNvSpPr>
          <p:nvPr>
            <p:ph sz="quarter" idx="11"/>
          </p:nvPr>
        </p:nvSpPr>
        <p:spPr>
          <a:xfrm>
            <a:off x="342900" y="1276708"/>
            <a:ext cx="8458200" cy="4937760"/>
          </a:xfrm>
          <a:solidFill>
            <a:srgbClr val="F2F2F2"/>
          </a:solidFill>
        </p:spPr>
        <p:txBody>
          <a:bodyPr/>
          <a:lstStyle/>
          <a:p>
            <a:pPr marL="465138" indent="-465138">
              <a:spcBef>
                <a:spcPts val="200"/>
              </a:spcBef>
              <a:spcAft>
                <a:spcPts val="600"/>
              </a:spcAft>
            </a:pPr>
            <a:r>
              <a:rPr lang="en-US" sz="2000" dirty="0"/>
              <a:t>Do you want to have children?</a:t>
            </a:r>
          </a:p>
          <a:p>
            <a:pPr marL="465138" indent="-465138">
              <a:spcBef>
                <a:spcPts val="200"/>
              </a:spcBef>
              <a:spcAft>
                <a:spcPts val="600"/>
              </a:spcAft>
            </a:pPr>
            <a:r>
              <a:rPr lang="en-US" sz="2000" dirty="0"/>
              <a:t>Who will do what when it comes to housework?</a:t>
            </a:r>
          </a:p>
          <a:p>
            <a:pPr marL="465138" indent="-465138">
              <a:spcBef>
                <a:spcPts val="200"/>
              </a:spcBef>
              <a:spcAft>
                <a:spcPts val="600"/>
              </a:spcAft>
            </a:pPr>
            <a:r>
              <a:rPr lang="en-US" sz="2000" dirty="0"/>
              <a:t>What are your expectations regarding sex?</a:t>
            </a:r>
          </a:p>
          <a:p>
            <a:pPr marL="465138" indent="-465138">
              <a:spcBef>
                <a:spcPts val="200"/>
              </a:spcBef>
              <a:spcAft>
                <a:spcPts val="600"/>
              </a:spcAft>
            </a:pPr>
            <a:r>
              <a:rPr lang="en-US" sz="2000" dirty="0"/>
              <a:t>What do you think about having a television </a:t>
            </a:r>
            <a:br>
              <a:rPr lang="en-US" sz="2000" dirty="0"/>
            </a:br>
            <a:r>
              <a:rPr lang="en-US" sz="2000" dirty="0"/>
              <a:t>in the bedroom?</a:t>
            </a:r>
          </a:p>
          <a:p>
            <a:pPr marL="465138" indent="-465138">
              <a:spcBef>
                <a:spcPts val="200"/>
              </a:spcBef>
              <a:spcAft>
                <a:spcPts val="600"/>
              </a:spcAft>
            </a:pPr>
            <a:r>
              <a:rPr lang="en-US" sz="2000" dirty="0"/>
              <a:t>What do you expect regarding religious training </a:t>
            </a:r>
            <a:br>
              <a:rPr lang="en-US" sz="2000" dirty="0"/>
            </a:br>
            <a:r>
              <a:rPr lang="en-US" sz="2000" dirty="0"/>
              <a:t>for our children?</a:t>
            </a:r>
          </a:p>
          <a:p>
            <a:pPr marL="465138" indent="-465138">
              <a:spcBef>
                <a:spcPts val="200"/>
              </a:spcBef>
              <a:spcAft>
                <a:spcPts val="600"/>
              </a:spcAft>
            </a:pPr>
            <a:r>
              <a:rPr lang="en-US" sz="2000" dirty="0"/>
              <a:t>How much money do you owe?</a:t>
            </a:r>
          </a:p>
          <a:p>
            <a:pPr marL="465138" indent="-465138">
              <a:spcBef>
                <a:spcPts val="200"/>
              </a:spcBef>
              <a:spcAft>
                <a:spcPts val="600"/>
              </a:spcAft>
            </a:pPr>
            <a:r>
              <a:rPr lang="en-US" sz="2000" dirty="0"/>
              <a:t>Do you like and respect my friends?</a:t>
            </a:r>
          </a:p>
          <a:p>
            <a:pPr marL="465138" indent="-465138">
              <a:spcBef>
                <a:spcPts val="200"/>
              </a:spcBef>
              <a:spcAft>
                <a:spcPts val="600"/>
              </a:spcAft>
            </a:pPr>
            <a:r>
              <a:rPr lang="en-US" sz="2000" dirty="0"/>
              <a:t>What do you really think about my parents?</a:t>
            </a:r>
          </a:p>
          <a:p>
            <a:pPr marL="465138" indent="-465138">
              <a:spcBef>
                <a:spcPts val="200"/>
              </a:spcBef>
              <a:spcAft>
                <a:spcPts val="600"/>
              </a:spcAft>
            </a:pPr>
            <a:r>
              <a:rPr lang="en-US" sz="2000" dirty="0"/>
              <a:t>What does my family do that annoys you?</a:t>
            </a:r>
          </a:p>
          <a:p>
            <a:pPr marL="465138" indent="-465138">
              <a:spcBef>
                <a:spcPts val="200"/>
              </a:spcBef>
              <a:spcAft>
                <a:spcPts val="600"/>
              </a:spcAft>
            </a:pPr>
            <a:r>
              <a:rPr lang="en-US" sz="2000" dirty="0"/>
              <a:t>Are there some things you are not willing to give up </a:t>
            </a:r>
            <a:br>
              <a:rPr lang="en-US" sz="2000" dirty="0"/>
            </a:br>
            <a:r>
              <a:rPr lang="en-US" sz="2000" dirty="0"/>
              <a:t>in the marriage?</a:t>
            </a:r>
          </a:p>
        </p:txBody>
      </p:sp>
      <p:pic>
        <p:nvPicPr>
          <p:cNvPr id="9" name="Picture 3" descr="A photograph of a hand about to sign a document containing 10 questions.">
            <a:extLst>
              <a:ext uri="{FF2B5EF4-FFF2-40B4-BE49-F238E27FC236}">
                <a16:creationId xmlns:a16="http://schemas.microsoft.com/office/drawing/2014/main" id="{B8E553F2-20D2-4E2A-8D3D-A793E86F1D1F}"/>
              </a:ext>
            </a:extLst>
          </p:cNvPr>
          <p:cNvPicPr>
            <a:picLocks noGrp="1" noChangeAspect="1"/>
          </p:cNvPicPr>
          <p:nvPr>
            <p:ph sz="quarter" idx="14"/>
          </p:nvPr>
        </p:nvPicPr>
        <p:blipFill rotWithShape="1">
          <a:blip r:embed="rId2" cstate="print">
            <a:extLst>
              <a:ext uri="{28A0092B-C50C-407E-A947-70E740481C1C}">
                <a14:useLocalDpi xmlns:a14="http://schemas.microsoft.com/office/drawing/2010/main" val="0"/>
              </a:ext>
            </a:extLst>
          </a:blip>
          <a:srcRect/>
          <a:stretch/>
        </p:blipFill>
        <p:spPr>
          <a:xfrm>
            <a:off x="6318488" y="1453906"/>
            <a:ext cx="2456486" cy="3840480"/>
          </a:xfrm>
        </p:spPr>
      </p:pic>
      <p:sp>
        <p:nvSpPr>
          <p:cNvPr id="7" name="Text Placeholder 5"/>
          <p:cNvSpPr>
            <a:spLocks noGrp="1"/>
          </p:cNvSpPr>
          <p:nvPr>
            <p:ph type="body" sz="quarter" idx="30"/>
          </p:nvPr>
        </p:nvSpPr>
        <p:spPr/>
        <p:txBody>
          <a:bodyPr/>
          <a:lstStyle/>
          <a:p>
            <a:r>
              <a:rPr lang="en-US" i="1" dirty="0"/>
              <a:t>Source: The New York Times</a:t>
            </a:r>
            <a:r>
              <a:rPr lang="en-US" dirty="0"/>
              <a:t> 2006</a:t>
            </a:r>
            <a:r>
              <a:rPr lang="en-US" i="1" dirty="0"/>
              <a:t>. Photo: </a:t>
            </a:r>
            <a:r>
              <a:rPr lang="en-US" dirty="0"/>
              <a:t>©Jasper White/Image Source</a:t>
            </a:r>
          </a:p>
        </p:txBody>
      </p:sp>
    </p:spTree>
    <p:extLst>
      <p:ext uri="{BB962C8B-B14F-4D97-AF65-F5344CB8AC3E}">
        <p14:creationId xmlns:p14="http://schemas.microsoft.com/office/powerpoint/2010/main" val="232343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Patterns of Interracial Marriage</a:t>
            </a:r>
          </a:p>
        </p:txBody>
      </p:sp>
      <p:pic>
        <p:nvPicPr>
          <p:cNvPr id="9" name="Picture 2" descr="A table and 2 horizontal bar graphs depict patterns of interracial marriage.">
            <a:extLst>
              <a:ext uri="{FF2B5EF4-FFF2-40B4-BE49-F238E27FC236}">
                <a16:creationId xmlns:a16="http://schemas.microsoft.com/office/drawing/2014/main" id="{54F07FF7-AD10-4C33-B49E-23E11F28B96C}"/>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17500" r="-17500"/>
          <a:stretch/>
        </p:blipFill>
        <p:spPr>
          <a:xfrm>
            <a:off x="457200" y="1190241"/>
            <a:ext cx="8229600" cy="4114800"/>
          </a:xfrm>
        </p:spPr>
      </p:pic>
      <p:sp>
        <p:nvSpPr>
          <p:cNvPr id="6" name="Content Placeholder 3"/>
          <p:cNvSpPr>
            <a:spLocks noGrp="1"/>
          </p:cNvSpPr>
          <p:nvPr>
            <p:ph sz="quarter" idx="14"/>
          </p:nvPr>
        </p:nvSpPr>
        <p:spPr>
          <a:xfrm>
            <a:off x="342900" y="5460274"/>
            <a:ext cx="8458200" cy="788126"/>
          </a:xfrm>
        </p:spPr>
        <p:txBody>
          <a:bodyPr/>
          <a:lstStyle/>
          <a:p>
            <a:r>
              <a:rPr lang="en-US" sz="1600" i="1" dirty="0"/>
              <a:t>Note: </a:t>
            </a:r>
            <a:r>
              <a:rPr lang="en-US" sz="1600" dirty="0"/>
              <a:t>Numbers in thousands. Table does not show data for “Other” race husbands and wives. </a:t>
            </a:r>
            <a:r>
              <a:rPr lang="en-US" sz="1600" i="1" dirty="0"/>
              <a:t>Source: </a:t>
            </a:r>
            <a:r>
              <a:rPr lang="en-US" sz="1600" dirty="0"/>
              <a:t>U.S. Census Bureau 2018g:Table FG3. </a:t>
            </a:r>
            <a:r>
              <a:rPr lang="en-US" sz="1600" i="1" dirty="0"/>
              <a:t>Photo: </a:t>
            </a:r>
            <a:r>
              <a:rPr lang="en-US" sz="1600" dirty="0"/>
              <a:t>Alexandre </a:t>
            </a:r>
            <a:r>
              <a:rPr lang="en-US" sz="1600" dirty="0" err="1"/>
              <a:t>Zveiger</a:t>
            </a:r>
            <a:r>
              <a:rPr lang="en-US" sz="1600" dirty="0"/>
              <a:t>/</a:t>
            </a:r>
            <a:r>
              <a:rPr lang="en-US" sz="1600" dirty="0" err="1"/>
              <a:t>Shutterstock</a:t>
            </a:r>
            <a:endParaRPr lang="en-US" sz="1600" dirty="0"/>
          </a:p>
        </p:txBody>
      </p:sp>
      <p:sp>
        <p:nvSpPr>
          <p:cNvPr id="8" name="Text Placeholder 4"/>
          <p:cNvSpPr>
            <a:spLocks noGrp="1"/>
          </p:cNvSpPr>
          <p:nvPr>
            <p:ph type="body" sz="quarter" idx="29"/>
          </p:nvPr>
        </p:nvSpPr>
        <p:spPr/>
        <p:txBody>
          <a:bodyPr/>
          <a:lstStyle/>
          <a:p>
            <a:r>
              <a:rPr lang="en-US" dirty="0">
                <a:hlinkClick r:id="rId3" action="ppaction://hlinksldjump"/>
              </a:rPr>
              <a:t>Access the text alternative for slide images.</a:t>
            </a:r>
            <a:endParaRPr lang="en-US" dirty="0"/>
          </a:p>
        </p:txBody>
      </p:sp>
    </p:spTree>
    <p:extLst>
      <p:ext uri="{BB962C8B-B14F-4D97-AF65-F5344CB8AC3E}">
        <p14:creationId xmlns:p14="http://schemas.microsoft.com/office/powerpoint/2010/main" val="856206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Parenthood Patterns and Practices</a:t>
            </a:r>
            <a:r>
              <a:rPr lang="en-US" altLang="en-US" sz="1200" dirty="0"/>
              <a:t> 1</a:t>
            </a:r>
            <a:endParaRPr lang="en-US" sz="1200" dirty="0"/>
          </a:p>
        </p:txBody>
      </p:sp>
      <p:sp>
        <p:nvSpPr>
          <p:cNvPr id="4" name="Content Placeholder 2"/>
          <p:cNvSpPr>
            <a:spLocks noGrp="1"/>
          </p:cNvSpPr>
          <p:nvPr>
            <p:ph sz="quarter" idx="11"/>
          </p:nvPr>
        </p:nvSpPr>
        <p:spPr>
          <a:xfrm>
            <a:off x="342900" y="1276709"/>
            <a:ext cx="8458200" cy="5124091"/>
          </a:xfrm>
        </p:spPr>
        <p:txBody>
          <a:bodyPr/>
          <a:lstStyle/>
          <a:p>
            <a:pPr>
              <a:spcBef>
                <a:spcPts val="800"/>
              </a:spcBef>
            </a:pPr>
            <a:r>
              <a:rPr lang="en-US" altLang="en-US" dirty="0"/>
              <a:t>Caring for children is a universal function of the family, but different societies assign this function in different ways.</a:t>
            </a:r>
          </a:p>
          <a:p>
            <a:pPr>
              <a:spcBef>
                <a:spcPts val="800"/>
              </a:spcBef>
            </a:pPr>
            <a:r>
              <a:rPr lang="en-US" altLang="en-US" b="1" dirty="0"/>
              <a:t>Births.</a:t>
            </a:r>
          </a:p>
          <a:p>
            <a:pPr lvl="1"/>
            <a:r>
              <a:rPr lang="en-US" altLang="en-US" dirty="0"/>
              <a:t>In the United States, a mother’s average age at first birth was 26.3 in 2016</a:t>
            </a:r>
          </a:p>
          <a:p>
            <a:pPr lvl="1"/>
            <a:r>
              <a:rPr lang="en-US" altLang="en-US" dirty="0"/>
              <a:t>When to have a baby is affected by education and location.</a:t>
            </a:r>
          </a:p>
          <a:p>
            <a:pPr lvl="1"/>
            <a:r>
              <a:rPr lang="en-US" altLang="en-US" dirty="0"/>
              <a:t>The average number of babies a woman gives birth to has declined significantly.</a:t>
            </a:r>
          </a:p>
          <a:p>
            <a:pPr lvl="1"/>
            <a:r>
              <a:rPr lang="en-US" altLang="en-US" dirty="0"/>
              <a:t>A woman’s median age at first birth is now younger than the median age at first marriage.</a:t>
            </a:r>
          </a:p>
        </p:txBody>
      </p:sp>
    </p:spTree>
    <p:extLst>
      <p:ext uri="{BB962C8B-B14F-4D97-AF65-F5344CB8AC3E}">
        <p14:creationId xmlns:p14="http://schemas.microsoft.com/office/powerpoint/2010/main" val="252231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itchFamily="34" charset="0"/>
                <a:cs typeface="Arial" panose="020B0604020202020204" pitchFamily="34" charset="0"/>
              </a:rPr>
              <a:t>What’s to Come?</a:t>
            </a:r>
            <a:endParaRPr lang="en-IN" dirty="0"/>
          </a:p>
        </p:txBody>
      </p:sp>
      <p:sp>
        <p:nvSpPr>
          <p:cNvPr id="3" name="Content Placeholder 2"/>
          <p:cNvSpPr>
            <a:spLocks noGrp="1"/>
          </p:cNvSpPr>
          <p:nvPr>
            <p:ph sz="quarter" idx="11"/>
          </p:nvPr>
        </p:nvSpPr>
        <p:spPr/>
        <p:txBody>
          <a:bodyPr/>
          <a:lstStyle/>
          <a:p>
            <a:pPr>
              <a:spcBef>
                <a:spcPts val="800"/>
              </a:spcBef>
            </a:pPr>
            <a:r>
              <a:rPr lang="en-US" dirty="0"/>
              <a:t>Defining Family.</a:t>
            </a:r>
          </a:p>
          <a:p>
            <a:pPr>
              <a:spcBef>
                <a:spcPts val="800"/>
              </a:spcBef>
            </a:pPr>
            <a:r>
              <a:rPr lang="en-US" dirty="0"/>
              <a:t>Dating, Mating, and Parenting.</a:t>
            </a:r>
          </a:p>
          <a:p>
            <a:pPr>
              <a:spcBef>
                <a:spcPts val="800"/>
              </a:spcBef>
            </a:pPr>
            <a:r>
              <a:rPr lang="en-US" dirty="0"/>
              <a:t>Modern Families.</a:t>
            </a:r>
          </a:p>
          <a:p>
            <a:pPr>
              <a:spcBef>
                <a:spcPts val="800"/>
              </a:spcBef>
            </a:pPr>
            <a:r>
              <a:rPr lang="en-US" dirty="0"/>
              <a:t>Divorce.</a:t>
            </a:r>
            <a:endParaRPr lang="en-US"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67350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Parenthood Patterns and Practices</a:t>
            </a:r>
            <a:r>
              <a:rPr lang="en-US" altLang="en-US" sz="1200" dirty="0"/>
              <a:t> 2</a:t>
            </a:r>
            <a:endParaRPr lang="en-US" sz="1200" dirty="0"/>
          </a:p>
        </p:txBody>
      </p:sp>
      <p:sp>
        <p:nvSpPr>
          <p:cNvPr id="4" name="Content Placeholder 2"/>
          <p:cNvSpPr>
            <a:spLocks noGrp="1"/>
          </p:cNvSpPr>
          <p:nvPr>
            <p:ph sz="quarter" idx="11"/>
          </p:nvPr>
        </p:nvSpPr>
        <p:spPr>
          <a:xfrm>
            <a:off x="342900" y="1276709"/>
            <a:ext cx="8458200" cy="5189405"/>
          </a:xfrm>
        </p:spPr>
        <p:txBody>
          <a:bodyPr/>
          <a:lstStyle/>
          <a:p>
            <a:pPr>
              <a:spcBef>
                <a:spcPts val="600"/>
              </a:spcBef>
            </a:pPr>
            <a:r>
              <a:rPr lang="en-US" altLang="en-US" sz="2200" b="1" dirty="0"/>
              <a:t>Adoption.</a:t>
            </a:r>
          </a:p>
          <a:p>
            <a:pPr lvl="1">
              <a:spcBef>
                <a:spcPts val="600"/>
              </a:spcBef>
            </a:pPr>
            <a:r>
              <a:rPr lang="en-US" altLang="en-US" sz="2200" b="1" dirty="0"/>
              <a:t>Adoption: </a:t>
            </a:r>
            <a:r>
              <a:rPr lang="en-US" altLang="en-US" sz="2200" dirty="0"/>
              <a:t>the socially recognized and affirmed transfer of the legal rights, responsibilities, and privileges of parenthood.</a:t>
            </a:r>
          </a:p>
          <a:p>
            <a:pPr lvl="1">
              <a:spcBef>
                <a:spcPts val="600"/>
              </a:spcBef>
            </a:pPr>
            <a:r>
              <a:rPr lang="en-US" altLang="en-US" sz="2200" dirty="0"/>
              <a:t>Approximately 2.3% of U.S. children live with at least one adoptive parent.</a:t>
            </a:r>
          </a:p>
          <a:p>
            <a:pPr lvl="1">
              <a:spcBef>
                <a:spcPts val="600"/>
              </a:spcBef>
            </a:pPr>
            <a:r>
              <a:rPr lang="en-US" altLang="en-US" sz="2200" dirty="0"/>
              <a:t>Adoption of an unrelated person may be arranged through a licensed agency or through a private agreement sanctioned by the courts.</a:t>
            </a:r>
          </a:p>
          <a:p>
            <a:pPr lvl="1">
              <a:spcBef>
                <a:spcPts val="600"/>
              </a:spcBef>
            </a:pPr>
            <a:r>
              <a:rPr lang="en-US" altLang="en-US" sz="2200" dirty="0"/>
              <a:t>Adopted children may come from the U.S. or from abroad.</a:t>
            </a:r>
          </a:p>
          <a:p>
            <a:pPr lvl="1">
              <a:spcBef>
                <a:spcPts val="600"/>
              </a:spcBef>
            </a:pPr>
            <a:r>
              <a:rPr lang="en-US" altLang="en-US" sz="2200" dirty="0"/>
              <a:t>Adoption by unmarried persons is legal in all 50 states.</a:t>
            </a:r>
          </a:p>
          <a:p>
            <a:pPr lvl="1">
              <a:spcBef>
                <a:spcPts val="600"/>
              </a:spcBef>
            </a:pPr>
            <a:r>
              <a:rPr lang="en-US" altLang="en-US" sz="2200" dirty="0"/>
              <a:t>In 2017, 123,437 children in foster care in the U.S. were awaiting adoption.</a:t>
            </a:r>
          </a:p>
        </p:txBody>
      </p:sp>
    </p:spTree>
    <p:extLst>
      <p:ext uri="{BB962C8B-B14F-4D97-AF65-F5344CB8AC3E}">
        <p14:creationId xmlns:p14="http://schemas.microsoft.com/office/powerpoint/2010/main" val="3374878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Parenthood Patterns and Practices</a:t>
            </a:r>
            <a:r>
              <a:rPr lang="en-US" altLang="en-US" sz="1200" dirty="0"/>
              <a:t> 3</a:t>
            </a:r>
            <a:endParaRPr lang="en-US" sz="1200" dirty="0"/>
          </a:p>
        </p:txBody>
      </p:sp>
      <p:sp>
        <p:nvSpPr>
          <p:cNvPr id="4" name="Content Placeholder 2"/>
          <p:cNvSpPr>
            <a:spLocks noGrp="1"/>
          </p:cNvSpPr>
          <p:nvPr>
            <p:ph sz="quarter" idx="11"/>
          </p:nvPr>
        </p:nvSpPr>
        <p:spPr>
          <a:xfrm>
            <a:off x="342900" y="1276709"/>
            <a:ext cx="8458200" cy="5189405"/>
          </a:xfrm>
        </p:spPr>
        <p:txBody>
          <a:bodyPr/>
          <a:lstStyle/>
          <a:p>
            <a:pPr>
              <a:spcBef>
                <a:spcPts val="600"/>
              </a:spcBef>
            </a:pPr>
            <a:r>
              <a:rPr lang="en-US" altLang="en-US" b="1" dirty="0"/>
              <a:t>Parenting.</a:t>
            </a:r>
          </a:p>
          <a:p>
            <a:pPr lvl="1">
              <a:spcBef>
                <a:spcPts val="600"/>
              </a:spcBef>
            </a:pPr>
            <a:r>
              <a:rPr lang="en-US" altLang="en-US" dirty="0"/>
              <a:t>The family is the primary agent of socialization.</a:t>
            </a:r>
          </a:p>
          <a:p>
            <a:pPr lvl="1">
              <a:spcBef>
                <a:spcPts val="600"/>
              </a:spcBef>
            </a:pPr>
            <a:r>
              <a:rPr lang="en-US" altLang="en-US" dirty="0"/>
              <a:t>Sociologist Annette Lareau identified two approaches to parenting linked to parents’ social class backgrounds.</a:t>
            </a:r>
          </a:p>
          <a:p>
            <a:pPr lvl="1">
              <a:spcBef>
                <a:spcPts val="600"/>
              </a:spcBef>
            </a:pPr>
            <a:r>
              <a:rPr lang="en-US" altLang="en-US" b="1" dirty="0"/>
              <a:t>Concerted cultivation</a:t>
            </a:r>
            <a:r>
              <a:rPr lang="en-US" altLang="en-US" dirty="0"/>
              <a:t>,</a:t>
            </a:r>
            <a:r>
              <a:rPr lang="en-US" altLang="en-US" b="1" dirty="0"/>
              <a:t> </a:t>
            </a:r>
            <a:r>
              <a:rPr lang="en-US" altLang="en-US" dirty="0"/>
              <a:t>involving active engagement and sustained supervision in order to foster children’s growth and development, is more used by middle- and upper-middle-class parents.</a:t>
            </a:r>
          </a:p>
          <a:p>
            <a:pPr lvl="1">
              <a:spcBef>
                <a:spcPts val="600"/>
              </a:spcBef>
            </a:pPr>
            <a:r>
              <a:rPr lang="en-US" altLang="en-US" b="1" dirty="0"/>
              <a:t>Accomplishment of natural growth</a:t>
            </a:r>
            <a:r>
              <a:rPr lang="en-US" altLang="en-US" dirty="0"/>
              <a:t>, where parents provide broad guidelines for behavior and allow children the freedom to navigate the world on their own, is more used by working-class and poor families.</a:t>
            </a:r>
          </a:p>
        </p:txBody>
      </p:sp>
    </p:spTree>
    <p:extLst>
      <p:ext uri="{BB962C8B-B14F-4D97-AF65-F5344CB8AC3E}">
        <p14:creationId xmlns:p14="http://schemas.microsoft.com/office/powerpoint/2010/main" val="3881484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Parenthood Patterns and Practices</a:t>
            </a:r>
            <a:r>
              <a:rPr lang="en-US" altLang="en-US" sz="1200" dirty="0"/>
              <a:t> 4</a:t>
            </a:r>
            <a:endParaRPr lang="en-US" sz="1200" dirty="0"/>
          </a:p>
        </p:txBody>
      </p:sp>
      <p:sp>
        <p:nvSpPr>
          <p:cNvPr id="4" name="Content Placeholder 2"/>
          <p:cNvSpPr>
            <a:spLocks noGrp="1"/>
          </p:cNvSpPr>
          <p:nvPr>
            <p:ph sz="quarter" idx="11"/>
          </p:nvPr>
        </p:nvSpPr>
        <p:spPr>
          <a:xfrm>
            <a:off x="342900" y="1276709"/>
            <a:ext cx="8458200" cy="5189405"/>
          </a:xfrm>
        </p:spPr>
        <p:txBody>
          <a:bodyPr/>
          <a:lstStyle/>
          <a:p>
            <a:pPr>
              <a:spcBef>
                <a:spcPts val="800"/>
              </a:spcBef>
              <a:spcAft>
                <a:spcPts val="1200"/>
              </a:spcAft>
            </a:pPr>
            <a:r>
              <a:rPr lang="en-US" altLang="en-US" b="1" dirty="0"/>
              <a:t>Parenting</a:t>
            </a:r>
            <a:r>
              <a:rPr lang="en-US" altLang="en-US" i="1" dirty="0"/>
              <a:t>, continued.</a:t>
            </a:r>
          </a:p>
          <a:p>
            <a:pPr lvl="1">
              <a:spcAft>
                <a:spcPts val="1200"/>
              </a:spcAft>
            </a:pPr>
            <a:r>
              <a:rPr lang="en-US" altLang="en-US" dirty="0"/>
              <a:t>Parenting practices also differ by race and ethnicity.</a:t>
            </a:r>
          </a:p>
          <a:p>
            <a:pPr lvl="1">
              <a:spcAft>
                <a:spcPts val="1200"/>
              </a:spcAft>
            </a:pPr>
            <a:r>
              <a:rPr lang="en-US" altLang="en-US" dirty="0"/>
              <a:t>For example, Mexican Americans are known for placing the interests of the family first, a value known </a:t>
            </a:r>
            <a:r>
              <a:rPr lang="en-US" altLang="en-US" b="1" dirty="0"/>
              <a:t>familism.</a:t>
            </a:r>
          </a:p>
          <a:p>
            <a:pPr lvl="1">
              <a:spcAft>
                <a:spcPts val="1200"/>
              </a:spcAft>
            </a:pPr>
            <a:r>
              <a:rPr lang="en-US" altLang="en-US" dirty="0"/>
              <a:t>Strong kinship ties also matter in African American families.</a:t>
            </a:r>
          </a:p>
          <a:p>
            <a:pPr lvl="1">
              <a:spcAft>
                <a:spcPts val="1200"/>
              </a:spcAft>
            </a:pPr>
            <a:r>
              <a:rPr lang="en-US" altLang="en-US" dirty="0"/>
              <a:t>Parenting in Asian American families is commonly supportive.</a:t>
            </a:r>
          </a:p>
        </p:txBody>
      </p:sp>
    </p:spTree>
    <p:extLst>
      <p:ext uri="{BB962C8B-B14F-4D97-AF65-F5344CB8AC3E}">
        <p14:creationId xmlns:p14="http://schemas.microsoft.com/office/powerpoint/2010/main" val="667027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Living Arrangements of Children</a:t>
            </a:r>
          </a:p>
        </p:txBody>
      </p:sp>
      <p:pic>
        <p:nvPicPr>
          <p:cNvPr id="8" name="Picture 2" descr="Four pie charts for different ethnicities represent the living arrangements of children during the years 1960 and 1980 and 2018.">
            <a:extLst>
              <a:ext uri="{FF2B5EF4-FFF2-40B4-BE49-F238E27FC236}">
                <a16:creationId xmlns:a16="http://schemas.microsoft.com/office/drawing/2014/main" id="{58F8E3A3-3AF7-45A5-9309-CC0CB0DA33B3}"/>
              </a:ext>
            </a:extLst>
          </p:cNvPr>
          <p:cNvPicPr>
            <a:picLocks noGrp="1" noChangeAspect="1"/>
          </p:cNvPicPr>
          <p:nvPr>
            <p:ph sz="quarter" idx="11"/>
          </p:nvPr>
        </p:nvPicPr>
        <p:blipFill rotWithShape="1">
          <a:blip r:embed="rId2" cstate="print">
            <a:extLst>
              <a:ext uri="{28A0092B-C50C-407E-A947-70E740481C1C}">
                <a14:useLocalDpi xmlns:a14="http://schemas.microsoft.com/office/drawing/2010/main" val="0"/>
              </a:ext>
            </a:extLst>
          </a:blip>
          <a:srcRect l="4771" r="4771" b="3428"/>
          <a:stretch/>
        </p:blipFill>
        <p:spPr>
          <a:xfrm>
            <a:off x="2144594" y="1072674"/>
            <a:ext cx="4854813" cy="4297680"/>
          </a:xfrm>
        </p:spPr>
      </p:pic>
      <p:sp>
        <p:nvSpPr>
          <p:cNvPr id="4" name="Content Placeholder 3"/>
          <p:cNvSpPr>
            <a:spLocks noGrp="1"/>
          </p:cNvSpPr>
          <p:nvPr>
            <p:ph sz="quarter" idx="14"/>
          </p:nvPr>
        </p:nvSpPr>
        <p:spPr>
          <a:xfrm>
            <a:off x="342900" y="5499100"/>
            <a:ext cx="8458200" cy="749300"/>
          </a:xfrm>
        </p:spPr>
        <p:txBody>
          <a:bodyPr/>
          <a:lstStyle/>
          <a:p>
            <a:r>
              <a:rPr lang="en-US" sz="1400" i="1" dirty="0"/>
              <a:t>Note: </a:t>
            </a:r>
            <a:r>
              <a:rPr lang="en-US" sz="1400" dirty="0"/>
              <a:t>The “No parents” category includes children living with either other relatives or nonrelatives. Persons of Hispanic origin can be of any race. </a:t>
            </a:r>
            <a:br>
              <a:rPr lang="en-US" sz="1400" dirty="0"/>
            </a:br>
            <a:r>
              <a:rPr lang="en-US" sz="1400" i="1" dirty="0"/>
              <a:t>Source: </a:t>
            </a:r>
            <a:r>
              <a:rPr lang="en-US" sz="1400" dirty="0"/>
              <a:t>U.S. Census Bureau 2018h:Tables Ch-1, Ch-2, Ch-3, Ch-4.</a:t>
            </a:r>
          </a:p>
        </p:txBody>
      </p:sp>
      <p:sp>
        <p:nvSpPr>
          <p:cNvPr id="5" name="Text Placeholder 4"/>
          <p:cNvSpPr>
            <a:spLocks noGrp="1"/>
          </p:cNvSpPr>
          <p:nvPr>
            <p:ph type="body" sz="quarter" idx="29"/>
          </p:nvPr>
        </p:nvSpPr>
        <p:spPr/>
        <p:txBody>
          <a:bodyPr/>
          <a:lstStyle/>
          <a:p>
            <a:r>
              <a:rPr lang="en-US" dirty="0">
                <a:hlinkClick r:id="rId3" action="ppaction://hlinksldjump"/>
              </a:rPr>
              <a:t>Access the text alternative for slide images.</a:t>
            </a:r>
          </a:p>
        </p:txBody>
      </p:sp>
    </p:spTree>
    <p:extLst>
      <p:ext uri="{BB962C8B-B14F-4D97-AF65-F5344CB8AC3E}">
        <p14:creationId xmlns:p14="http://schemas.microsoft.com/office/powerpoint/2010/main" val="2004706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5 Movies on Marriage and Family</a:t>
            </a:r>
          </a:p>
        </p:txBody>
      </p:sp>
      <p:sp>
        <p:nvSpPr>
          <p:cNvPr id="4" name="Content Placeholder 2"/>
          <p:cNvSpPr>
            <a:spLocks noGrp="1"/>
          </p:cNvSpPr>
          <p:nvPr>
            <p:ph sz="quarter" idx="11"/>
          </p:nvPr>
        </p:nvSpPr>
        <p:spPr>
          <a:xfrm>
            <a:off x="342900" y="1276709"/>
            <a:ext cx="8458200" cy="5202468"/>
          </a:xfrm>
          <a:solidFill>
            <a:srgbClr val="F2F2F2"/>
          </a:solidFill>
        </p:spPr>
        <p:txBody>
          <a:bodyPr/>
          <a:lstStyle/>
          <a:p>
            <a:pPr>
              <a:spcBef>
                <a:spcPts val="600"/>
              </a:spcBef>
              <a:spcAft>
                <a:spcPts val="600"/>
              </a:spcAft>
            </a:pPr>
            <a:r>
              <a:rPr lang="en-US" b="1" dirty="0"/>
              <a:t>Loving</a:t>
            </a:r>
          </a:p>
          <a:p>
            <a:pPr marL="1588" lvl="1" indent="0">
              <a:spcBef>
                <a:spcPts val="600"/>
              </a:spcBef>
              <a:spcAft>
                <a:spcPts val="600"/>
              </a:spcAft>
              <a:buNone/>
            </a:pPr>
            <a:r>
              <a:rPr lang="en-US" i="1" dirty="0"/>
              <a:t>A couple’s true love conquers all, even the Supreme Court.</a:t>
            </a:r>
          </a:p>
          <a:p>
            <a:pPr>
              <a:spcBef>
                <a:spcPts val="600"/>
              </a:spcBef>
              <a:spcAft>
                <a:spcPts val="600"/>
              </a:spcAft>
            </a:pPr>
            <a:r>
              <a:rPr lang="en-US" b="1" dirty="0"/>
              <a:t>Instant Family</a:t>
            </a:r>
          </a:p>
          <a:p>
            <a:pPr marL="1588" lvl="1" indent="0">
              <a:spcBef>
                <a:spcPts val="600"/>
              </a:spcBef>
              <a:spcAft>
                <a:spcPts val="600"/>
              </a:spcAft>
              <a:buNone/>
            </a:pPr>
            <a:r>
              <a:rPr lang="en-US" i="1" dirty="0"/>
              <a:t>The people who take in foster kids are really special.</a:t>
            </a:r>
          </a:p>
          <a:p>
            <a:pPr>
              <a:spcBef>
                <a:spcPts val="600"/>
              </a:spcBef>
              <a:spcAft>
                <a:spcPts val="600"/>
              </a:spcAft>
            </a:pPr>
            <a:r>
              <a:rPr lang="en-US" b="1" dirty="0"/>
              <a:t>The Princess Bride</a:t>
            </a:r>
          </a:p>
          <a:p>
            <a:pPr marL="1588" lvl="1" indent="0">
              <a:spcBef>
                <a:spcPts val="600"/>
              </a:spcBef>
              <a:spcAft>
                <a:spcPts val="600"/>
              </a:spcAft>
              <a:buNone/>
            </a:pPr>
            <a:r>
              <a:rPr lang="en-US" i="1" dirty="0"/>
              <a:t>True love will follow you forever.</a:t>
            </a:r>
          </a:p>
          <a:p>
            <a:pPr>
              <a:spcBef>
                <a:spcPts val="600"/>
              </a:spcBef>
              <a:spcAft>
                <a:spcPts val="600"/>
              </a:spcAft>
            </a:pPr>
            <a:r>
              <a:rPr lang="en-US" b="1" dirty="0"/>
              <a:t>Leave No Trace</a:t>
            </a:r>
          </a:p>
          <a:p>
            <a:pPr marL="1588" lvl="1" indent="0">
              <a:spcBef>
                <a:spcPts val="600"/>
              </a:spcBef>
              <a:spcAft>
                <a:spcPts val="600"/>
              </a:spcAft>
              <a:buNone/>
            </a:pPr>
            <a:r>
              <a:rPr lang="en-US" i="1" dirty="0"/>
              <a:t>A father and a daughter anchor each other’s lives.</a:t>
            </a:r>
          </a:p>
          <a:p>
            <a:pPr>
              <a:spcBef>
                <a:spcPts val="600"/>
              </a:spcBef>
              <a:spcAft>
                <a:spcPts val="600"/>
              </a:spcAft>
            </a:pPr>
            <a:r>
              <a:rPr lang="en-US" b="1" dirty="0"/>
              <a:t>Mudbound</a:t>
            </a:r>
          </a:p>
          <a:p>
            <a:pPr marL="1588" lvl="1" indent="0">
              <a:spcBef>
                <a:spcPts val="600"/>
              </a:spcBef>
              <a:spcAft>
                <a:spcPts val="600"/>
              </a:spcAft>
              <a:buNone/>
            </a:pPr>
            <a:r>
              <a:rPr lang="en-US" i="1" dirty="0"/>
              <a:t>Two families worked the land for generations.</a:t>
            </a:r>
          </a:p>
        </p:txBody>
      </p:sp>
    </p:spTree>
    <p:extLst>
      <p:ext uri="{BB962C8B-B14F-4D97-AF65-F5344CB8AC3E}">
        <p14:creationId xmlns:p14="http://schemas.microsoft.com/office/powerpoint/2010/main" val="3413785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Modern Families</a:t>
            </a:r>
            <a:endParaRPr lang="en-US"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dirty="0"/>
              <a:t>Families come in many different shapes and sizes.</a:t>
            </a:r>
          </a:p>
          <a:p>
            <a:pPr>
              <a:spcBef>
                <a:spcPts val="800"/>
              </a:spcBef>
              <a:spcAft>
                <a:spcPts val="1200"/>
              </a:spcAft>
            </a:pPr>
            <a:r>
              <a:rPr lang="en-US" altLang="en-US" dirty="0"/>
              <a:t>In order to better understand families today, sociologists have identified and investigated a number of specific family variations.</a:t>
            </a:r>
          </a:p>
          <a:p>
            <a:pPr lvl="1">
              <a:spcAft>
                <a:spcPts val="1200"/>
              </a:spcAft>
            </a:pPr>
            <a:r>
              <a:rPr lang="en-US" altLang="en-US" dirty="0"/>
              <a:t>These can overlap and combine to form even more varieties.</a:t>
            </a:r>
          </a:p>
        </p:txBody>
      </p:sp>
    </p:spTree>
    <p:extLst>
      <p:ext uri="{BB962C8B-B14F-4D97-AF65-F5344CB8AC3E}">
        <p14:creationId xmlns:p14="http://schemas.microsoft.com/office/powerpoint/2010/main" val="576743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Dual-Income Families</a:t>
            </a:r>
            <a:endParaRPr lang="en-US" dirty="0"/>
          </a:p>
        </p:txBody>
      </p:sp>
      <p:sp>
        <p:nvSpPr>
          <p:cNvPr id="4" name="Content Placeholder 2"/>
          <p:cNvSpPr>
            <a:spLocks noGrp="1"/>
          </p:cNvSpPr>
          <p:nvPr>
            <p:ph sz="quarter" idx="11"/>
          </p:nvPr>
        </p:nvSpPr>
        <p:spPr/>
        <p:txBody>
          <a:bodyPr/>
          <a:lstStyle/>
          <a:p>
            <a:pPr>
              <a:spcBef>
                <a:spcPts val="800"/>
              </a:spcBef>
            </a:pPr>
            <a:r>
              <a:rPr lang="en-US" altLang="en-US" dirty="0"/>
              <a:t>Among married couples with children under 6, 57% have both husband and wife in the labor force.</a:t>
            </a:r>
          </a:p>
          <a:p>
            <a:pPr>
              <a:spcBef>
                <a:spcPts val="800"/>
              </a:spcBef>
            </a:pPr>
            <a:r>
              <a:rPr lang="en-US" altLang="en-US" dirty="0"/>
              <a:t>Both opportunity and need have driven the rise in the number of dual-income couples.</a:t>
            </a:r>
          </a:p>
          <a:p>
            <a:pPr lvl="1"/>
            <a:r>
              <a:rPr lang="en-US" altLang="en-US" dirty="0"/>
              <a:t>Women have more opportunities today, both in terms of education and in terms of occupational fields.</a:t>
            </a:r>
          </a:p>
          <a:p>
            <a:pPr lvl="1"/>
            <a:r>
              <a:rPr lang="en-US" altLang="en-US" dirty="0"/>
              <a:t>Couples are finding it harder to make it on a single income.</a:t>
            </a:r>
          </a:p>
          <a:p>
            <a:pPr lvl="1"/>
            <a:r>
              <a:rPr lang="en-US" altLang="en-US" dirty="0"/>
              <a:t>The average income per household has remained relatively flat since the early 1970s.</a:t>
            </a:r>
          </a:p>
        </p:txBody>
      </p:sp>
    </p:spTree>
    <p:extLst>
      <p:ext uri="{BB962C8B-B14F-4D97-AF65-F5344CB8AC3E}">
        <p14:creationId xmlns:p14="http://schemas.microsoft.com/office/powerpoint/2010/main" val="3310597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Same-Sex Marriage</a:t>
            </a:r>
            <a:endParaRPr lang="en-US"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dirty="0"/>
              <a:t>Attitudes about same-sex marriage vary by age, religious affiliation, political party, race, and gender.</a:t>
            </a:r>
          </a:p>
          <a:p>
            <a:pPr>
              <a:spcBef>
                <a:spcPts val="800"/>
              </a:spcBef>
              <a:spcAft>
                <a:spcPts val="1200"/>
              </a:spcAft>
            </a:pPr>
            <a:r>
              <a:rPr lang="en-US" altLang="en-US" dirty="0"/>
              <a:t>On June 26, 2015, same-sex marriage became legal in all 50 states.</a:t>
            </a:r>
          </a:p>
          <a:p>
            <a:pPr lvl="1">
              <a:spcAft>
                <a:spcPts val="1200"/>
              </a:spcAft>
            </a:pPr>
            <a:r>
              <a:rPr lang="en-US" altLang="en-US" dirty="0"/>
              <a:t>Within two years of the Supreme Court ruling, 61% of cohabiting same-sex couples were married.</a:t>
            </a:r>
          </a:p>
        </p:txBody>
      </p:sp>
    </p:spTree>
    <p:extLst>
      <p:ext uri="{BB962C8B-B14F-4D97-AF65-F5344CB8AC3E}">
        <p14:creationId xmlns:p14="http://schemas.microsoft.com/office/powerpoint/2010/main" val="3703979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Approval of Same-Sex Marriage by Age</a:t>
            </a:r>
          </a:p>
        </p:txBody>
      </p:sp>
      <p:pic>
        <p:nvPicPr>
          <p:cNvPr id="7" name="Picture 2" descr="A line graph represents the responses to the question, “Do you favor allowing gays or lesbians to marry legally?”">
            <a:extLst>
              <a:ext uri="{FF2B5EF4-FFF2-40B4-BE49-F238E27FC236}">
                <a16:creationId xmlns:a16="http://schemas.microsoft.com/office/drawing/2014/main" id="{155411BB-9A3F-46F6-A101-CFE391B5D206}"/>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67" r="67"/>
          <a:stretch/>
        </p:blipFill>
        <p:spPr>
          <a:xfrm>
            <a:off x="2161296" y="1059612"/>
            <a:ext cx="4821408" cy="4572000"/>
          </a:xfrm>
        </p:spPr>
      </p:pic>
      <p:sp>
        <p:nvSpPr>
          <p:cNvPr id="4" name="Content Placeholder 3"/>
          <p:cNvSpPr>
            <a:spLocks noGrp="1"/>
          </p:cNvSpPr>
          <p:nvPr>
            <p:ph sz="quarter" idx="14"/>
          </p:nvPr>
        </p:nvSpPr>
        <p:spPr>
          <a:xfrm>
            <a:off x="342900" y="5747656"/>
            <a:ext cx="8686800" cy="500743"/>
          </a:xfrm>
        </p:spPr>
        <p:txBody>
          <a:bodyPr/>
          <a:lstStyle/>
          <a:p>
            <a:r>
              <a:rPr lang="en-US" sz="1400" i="1" dirty="0"/>
              <a:t>Note: </a:t>
            </a:r>
            <a:r>
              <a:rPr lang="en-US" sz="1400" dirty="0"/>
              <a:t>Responses are to the question, “Do you favor allowing gays or lesbians to marry legally?” </a:t>
            </a:r>
            <a:r>
              <a:rPr lang="en-US" sz="1400" i="1" dirty="0"/>
              <a:t>Source:</a:t>
            </a:r>
            <a:r>
              <a:rPr lang="en-US" sz="1400" dirty="0"/>
              <a:t> Pew Research Center 2019b. </a:t>
            </a:r>
            <a:r>
              <a:rPr lang="en-US" sz="1400" i="1" dirty="0"/>
              <a:t>Photo: </a:t>
            </a:r>
            <a:r>
              <a:rPr lang="en-US" sz="1400" dirty="0"/>
              <a:t>Angela </a:t>
            </a:r>
            <a:r>
              <a:rPr lang="en-US" sz="1400" dirty="0" err="1"/>
              <a:t>Wyant</a:t>
            </a:r>
            <a:r>
              <a:rPr lang="en-US" sz="1400" dirty="0"/>
              <a:t>/The Image Bank/Getty Images</a:t>
            </a:r>
          </a:p>
        </p:txBody>
      </p:sp>
      <p:sp>
        <p:nvSpPr>
          <p:cNvPr id="5" name="Text Placeholder 4"/>
          <p:cNvSpPr>
            <a:spLocks noGrp="1"/>
          </p:cNvSpPr>
          <p:nvPr>
            <p:ph type="body" sz="quarter" idx="29"/>
          </p:nvPr>
        </p:nvSpPr>
        <p:spPr/>
        <p:txBody>
          <a:bodyPr/>
          <a:lstStyle/>
          <a:p>
            <a:r>
              <a:rPr lang="en-US" dirty="0">
                <a:hlinkClick r:id="rId3" action="ppaction://hlinksldjump"/>
              </a:rPr>
              <a:t>Access the text alternative for slide images.</a:t>
            </a:r>
          </a:p>
        </p:txBody>
      </p:sp>
    </p:spTree>
    <p:extLst>
      <p:ext uri="{BB962C8B-B14F-4D97-AF65-F5344CB8AC3E}">
        <p14:creationId xmlns:p14="http://schemas.microsoft.com/office/powerpoint/2010/main" val="1970156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Single-Parent Families</a:t>
            </a:r>
            <a:endParaRPr lang="en-US"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b="1" dirty="0"/>
              <a:t>Single-parent family: </a:t>
            </a:r>
            <a:r>
              <a:rPr lang="en-US" altLang="en-US" dirty="0"/>
              <a:t>a family in which only one parent is present to care for the children.</a:t>
            </a:r>
          </a:p>
          <a:p>
            <a:pPr>
              <a:spcBef>
                <a:spcPts val="800"/>
              </a:spcBef>
              <a:spcAft>
                <a:spcPts val="1200"/>
              </a:spcAft>
            </a:pPr>
            <a:r>
              <a:rPr lang="en-US" altLang="en-US" dirty="0"/>
              <a:t>In 2018, 26.6% of U.S. children lived with only one parent.</a:t>
            </a:r>
          </a:p>
          <a:p>
            <a:pPr lvl="1">
              <a:spcAft>
                <a:spcPts val="1200"/>
              </a:spcAft>
            </a:pPr>
            <a:r>
              <a:rPr lang="en-US" altLang="en-US" dirty="0"/>
              <a:t>This varied by race and ethnicity.</a:t>
            </a:r>
          </a:p>
          <a:p>
            <a:pPr>
              <a:spcBef>
                <a:spcPts val="800"/>
              </a:spcBef>
              <a:spcAft>
                <a:spcPts val="1200"/>
              </a:spcAft>
            </a:pPr>
            <a:r>
              <a:rPr lang="en-US" altLang="en-US" dirty="0"/>
              <a:t>Life in the single-parent family can be stressful, particularly when the single mother is a teenager.</a:t>
            </a:r>
          </a:p>
          <a:p>
            <a:pPr>
              <a:spcBef>
                <a:spcPts val="800"/>
              </a:spcBef>
              <a:spcAft>
                <a:spcPts val="1200"/>
              </a:spcAft>
            </a:pPr>
            <a:r>
              <a:rPr lang="en-US" altLang="en-US" dirty="0"/>
              <a:t>Although 83% of single parents in the U.S. are mothers, the number of households headed by single fathers has more than quadrupled since 2018.</a:t>
            </a:r>
          </a:p>
        </p:txBody>
      </p:sp>
    </p:spTree>
    <p:extLst>
      <p:ext uri="{BB962C8B-B14F-4D97-AF65-F5344CB8AC3E}">
        <p14:creationId xmlns:p14="http://schemas.microsoft.com/office/powerpoint/2010/main" val="2480234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itchFamily="34" charset="0"/>
                <a:cs typeface="Arial" panose="020B0604020202020204" pitchFamily="34" charset="0"/>
              </a:rPr>
              <a:t>As You Read</a:t>
            </a:r>
            <a:endParaRPr lang="en-IN" dirty="0"/>
          </a:p>
        </p:txBody>
      </p:sp>
      <p:sp>
        <p:nvSpPr>
          <p:cNvPr id="3" name="Content Placeholder 2"/>
          <p:cNvSpPr>
            <a:spLocks noGrp="1"/>
          </p:cNvSpPr>
          <p:nvPr>
            <p:ph sz="quarter" idx="11"/>
          </p:nvPr>
        </p:nvSpPr>
        <p:spPr/>
        <p:txBody>
          <a:bodyPr/>
          <a:lstStyle/>
          <a:p>
            <a:pPr>
              <a:spcBef>
                <a:spcPts val="800"/>
              </a:spcBef>
              <a:buClr>
                <a:srgbClr val="800000"/>
              </a:buClr>
              <a:buSzPct val="40000"/>
            </a:pPr>
            <a:r>
              <a:rPr lang="en-US" altLang="en-US" dirty="0">
                <a:ea typeface="Verdana" pitchFamily="34" charset="0"/>
                <a:cs typeface="Verdana" pitchFamily="34" charset="0"/>
              </a:rPr>
              <a:t>What do we mean by family?</a:t>
            </a:r>
          </a:p>
          <a:p>
            <a:pPr>
              <a:spcBef>
                <a:spcPts val="800"/>
              </a:spcBef>
              <a:buClr>
                <a:srgbClr val="800000"/>
              </a:buClr>
              <a:buSzPct val="40000"/>
            </a:pPr>
            <a:r>
              <a:rPr lang="en-US" altLang="en-US" dirty="0">
                <a:ea typeface="Verdana" pitchFamily="34" charset="0"/>
                <a:cs typeface="Verdana" pitchFamily="34" charset="0"/>
              </a:rPr>
              <a:t>How do people pick partners?</a:t>
            </a:r>
          </a:p>
          <a:p>
            <a:pPr>
              <a:spcBef>
                <a:spcPts val="800"/>
              </a:spcBef>
              <a:buClr>
                <a:srgbClr val="800000"/>
              </a:buClr>
              <a:buSzPct val="40000"/>
            </a:pPr>
            <a:r>
              <a:rPr lang="en-US" altLang="en-US" dirty="0">
                <a:ea typeface="Verdana" pitchFamily="34" charset="0"/>
                <a:cs typeface="Verdana" pitchFamily="34" charset="0"/>
              </a:rPr>
              <a:t>How do families vary?</a:t>
            </a:r>
          </a:p>
        </p:txBody>
      </p:sp>
    </p:spTree>
    <p:extLst>
      <p:ext uri="{BB962C8B-B14F-4D97-AF65-F5344CB8AC3E}">
        <p14:creationId xmlns:p14="http://schemas.microsoft.com/office/powerpoint/2010/main" val="63041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Stepfamilies</a:t>
            </a:r>
            <a:r>
              <a:rPr lang="en-US" altLang="en-US" sz="1200" dirty="0"/>
              <a:t> 1</a:t>
            </a:r>
            <a:endParaRPr lang="en-US" sz="1200" dirty="0"/>
          </a:p>
        </p:txBody>
      </p:sp>
      <p:sp>
        <p:nvSpPr>
          <p:cNvPr id="4" name="Content Placeholder 2"/>
          <p:cNvSpPr>
            <a:spLocks noGrp="1"/>
          </p:cNvSpPr>
          <p:nvPr>
            <p:ph sz="quarter" idx="11"/>
          </p:nvPr>
        </p:nvSpPr>
        <p:spPr>
          <a:xfrm>
            <a:off x="342900" y="1276709"/>
            <a:ext cx="8686800" cy="5124091"/>
          </a:xfrm>
        </p:spPr>
        <p:txBody>
          <a:bodyPr/>
          <a:lstStyle/>
          <a:p>
            <a:pPr>
              <a:spcBef>
                <a:spcPts val="800"/>
              </a:spcBef>
            </a:pPr>
            <a:r>
              <a:rPr lang="en-US" altLang="en-US" dirty="0"/>
              <a:t>Approximately 4.1% of children under 18 live with at least one stepparent.</a:t>
            </a:r>
          </a:p>
          <a:p>
            <a:pPr>
              <a:spcBef>
                <a:spcPts val="800"/>
              </a:spcBef>
            </a:pPr>
            <a:r>
              <a:rPr lang="en-US" altLang="en-US" dirty="0"/>
              <a:t>Sociologist Susan Stewart suggests expanding our conception of stepfamilies.</a:t>
            </a:r>
          </a:p>
          <a:p>
            <a:pPr lvl="1"/>
            <a:r>
              <a:rPr lang="en-US" altLang="en-US" dirty="0"/>
              <a:t>Cohabiting couples with children from previous relationships.</a:t>
            </a:r>
          </a:p>
          <a:p>
            <a:pPr lvl="1"/>
            <a:r>
              <a:rPr lang="en-US" altLang="en-US" dirty="0"/>
              <a:t>Families whose stepchildren do not live with them full-time.</a:t>
            </a:r>
          </a:p>
          <a:p>
            <a:pPr lvl="1"/>
            <a:r>
              <a:rPr lang="en-US" altLang="en-US" dirty="0"/>
              <a:t>Gay or lesbian couples with children from former heterosexual relationships.</a:t>
            </a:r>
          </a:p>
          <a:p>
            <a:pPr lvl="1"/>
            <a:r>
              <a:rPr lang="en-US" altLang="en-US" dirty="0"/>
              <a:t>Stepfamilies with adult children.</a:t>
            </a:r>
          </a:p>
        </p:txBody>
      </p:sp>
    </p:spTree>
    <p:extLst>
      <p:ext uri="{BB962C8B-B14F-4D97-AF65-F5344CB8AC3E}">
        <p14:creationId xmlns:p14="http://schemas.microsoft.com/office/powerpoint/2010/main" val="2990585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Stepfamilies</a:t>
            </a:r>
            <a:r>
              <a:rPr lang="en-US" altLang="en-US" sz="1200" dirty="0"/>
              <a:t> 2</a:t>
            </a:r>
            <a:endParaRPr lang="en-US" sz="1200" dirty="0"/>
          </a:p>
        </p:txBody>
      </p:sp>
      <p:sp>
        <p:nvSpPr>
          <p:cNvPr id="4" name="Content Placeholder 2"/>
          <p:cNvSpPr>
            <a:spLocks noGrp="1"/>
          </p:cNvSpPr>
          <p:nvPr>
            <p:ph sz="quarter" idx="11"/>
          </p:nvPr>
        </p:nvSpPr>
        <p:spPr>
          <a:xfrm>
            <a:off x="342900" y="1276709"/>
            <a:ext cx="8595360" cy="4971691"/>
          </a:xfrm>
        </p:spPr>
        <p:txBody>
          <a:bodyPr/>
          <a:lstStyle/>
          <a:p>
            <a:pPr>
              <a:spcBef>
                <a:spcPts val="800"/>
              </a:spcBef>
              <a:spcAft>
                <a:spcPts val="1200"/>
              </a:spcAft>
            </a:pPr>
            <a:r>
              <a:rPr lang="en-US" altLang="en-US" dirty="0"/>
              <a:t>Family members in stepfamilies often deal with resocialization issues.</a:t>
            </a:r>
          </a:p>
          <a:p>
            <a:pPr>
              <a:spcBef>
                <a:spcPts val="800"/>
              </a:spcBef>
              <a:spcAft>
                <a:spcPts val="1200"/>
              </a:spcAft>
            </a:pPr>
            <a:r>
              <a:rPr lang="en-US" altLang="en-US" dirty="0"/>
              <a:t>Standards can decline in families with stepparents.</a:t>
            </a:r>
          </a:p>
          <a:p>
            <a:pPr lvl="1">
              <a:spcAft>
                <a:spcPts val="1200"/>
              </a:spcAft>
            </a:pPr>
            <a:r>
              <a:rPr lang="en-US" altLang="en-US" dirty="0"/>
              <a:t>Children raised in families with stepmothers are likely to have less health care, education, and money spent on their food.</a:t>
            </a:r>
          </a:p>
        </p:txBody>
      </p:sp>
    </p:spTree>
    <p:extLst>
      <p:ext uri="{BB962C8B-B14F-4D97-AF65-F5344CB8AC3E}">
        <p14:creationId xmlns:p14="http://schemas.microsoft.com/office/powerpoint/2010/main" val="312325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Multigenerational Families</a:t>
            </a:r>
            <a:endParaRPr lang="en-US" sz="1200" dirty="0"/>
          </a:p>
        </p:txBody>
      </p:sp>
      <p:sp>
        <p:nvSpPr>
          <p:cNvPr id="4" name="Content Placeholder 2"/>
          <p:cNvSpPr>
            <a:spLocks noGrp="1"/>
          </p:cNvSpPr>
          <p:nvPr>
            <p:ph sz="quarter" idx="11"/>
          </p:nvPr>
        </p:nvSpPr>
        <p:spPr>
          <a:xfrm>
            <a:off x="342900" y="1276709"/>
            <a:ext cx="8595360" cy="4971691"/>
          </a:xfrm>
        </p:spPr>
        <p:txBody>
          <a:bodyPr/>
          <a:lstStyle/>
          <a:p>
            <a:pPr>
              <a:spcBef>
                <a:spcPts val="800"/>
              </a:spcBef>
              <a:spcAft>
                <a:spcPts val="1200"/>
              </a:spcAft>
            </a:pPr>
            <a:r>
              <a:rPr lang="en-US" altLang="en-US" dirty="0"/>
              <a:t>Multigenerational households have two or more adult generations, or grandparents with grandchildren younger than 25.</a:t>
            </a:r>
          </a:p>
          <a:p>
            <a:pPr>
              <a:spcBef>
                <a:spcPts val="800"/>
              </a:spcBef>
              <a:spcAft>
                <a:spcPts val="1200"/>
              </a:spcAft>
            </a:pPr>
            <a:r>
              <a:rPr lang="en-US" altLang="en-US" dirty="0"/>
              <a:t>The percentage of such households in the U.S. has recently been on the rise.</a:t>
            </a:r>
          </a:p>
          <a:p>
            <a:pPr>
              <a:spcBef>
                <a:spcPts val="800"/>
              </a:spcBef>
              <a:spcAft>
                <a:spcPts val="1200"/>
              </a:spcAft>
            </a:pPr>
            <a:r>
              <a:rPr lang="en-US" altLang="en-US" dirty="0"/>
              <a:t>The recent surge has been driven by young adult children living with their parents.</a:t>
            </a:r>
          </a:p>
          <a:p>
            <a:pPr lvl="1">
              <a:spcAft>
                <a:spcPts val="1200"/>
              </a:spcAft>
            </a:pPr>
            <a:r>
              <a:rPr lang="en-US" altLang="en-US" dirty="0"/>
              <a:t>Prompted by limited job opportunities with low starting salaries and significant student loan debt.</a:t>
            </a:r>
          </a:p>
        </p:txBody>
      </p:sp>
    </p:spTree>
    <p:extLst>
      <p:ext uri="{BB962C8B-B14F-4D97-AF65-F5344CB8AC3E}">
        <p14:creationId xmlns:p14="http://schemas.microsoft.com/office/powerpoint/2010/main" val="3708173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in Multigenerational Households</a:t>
            </a:r>
          </a:p>
        </p:txBody>
      </p:sp>
      <p:pic>
        <p:nvPicPr>
          <p:cNvPr id="8" name="Picture 2" descr="A line graph represents the percentage of population in multigenerational households.">
            <a:extLst>
              <a:ext uri="{FF2B5EF4-FFF2-40B4-BE49-F238E27FC236}">
                <a16:creationId xmlns:a16="http://schemas.microsoft.com/office/drawing/2014/main" id="{3CA7291D-6910-44AA-987E-3BDCCD05D350}"/>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4200" r="-24200"/>
          <a:stretch/>
        </p:blipFill>
        <p:spPr>
          <a:xfrm>
            <a:off x="548640" y="1098800"/>
            <a:ext cx="8046720" cy="4023360"/>
          </a:xfrm>
        </p:spPr>
      </p:pic>
      <p:sp>
        <p:nvSpPr>
          <p:cNvPr id="6" name="Content Placeholder 3"/>
          <p:cNvSpPr>
            <a:spLocks noGrp="1"/>
          </p:cNvSpPr>
          <p:nvPr>
            <p:ph sz="quarter" idx="14"/>
          </p:nvPr>
        </p:nvSpPr>
        <p:spPr>
          <a:xfrm>
            <a:off x="342900" y="5199016"/>
            <a:ext cx="8458200" cy="1049383"/>
          </a:xfrm>
        </p:spPr>
        <p:txBody>
          <a:bodyPr/>
          <a:lstStyle/>
          <a:p>
            <a:r>
              <a:rPr lang="en-US" sz="1600" i="1" dirty="0"/>
              <a:t>Note: </a:t>
            </a:r>
            <a:r>
              <a:rPr lang="en-US" sz="1600" dirty="0"/>
              <a:t>Multigenerational households are defined as including two or more adult generations (if including parents and children, children must be 25 and older), or grandparents with grandchildren younger than 25. </a:t>
            </a:r>
            <a:r>
              <a:rPr lang="en-US" sz="1600" i="1" dirty="0"/>
              <a:t>Sources:</a:t>
            </a:r>
            <a:r>
              <a:rPr lang="en-US" sz="1600" dirty="0"/>
              <a:t> Cohn and Passel 2018; Fry and Passel 2014; Pew Research Center 2010:Table 1. </a:t>
            </a:r>
            <a:r>
              <a:rPr lang="en-US" sz="1600" i="1" dirty="0"/>
              <a:t>Photo: </a:t>
            </a:r>
            <a:r>
              <a:rPr lang="en-US" sz="1600" dirty="0"/>
              <a:t>Cathy </a:t>
            </a:r>
            <a:r>
              <a:rPr lang="en-US" sz="1600" dirty="0" err="1"/>
              <a:t>Yeulet</a:t>
            </a:r>
            <a:r>
              <a:rPr lang="en-US" sz="1600" dirty="0"/>
              <a:t>/stockbroker/123RF</a:t>
            </a:r>
          </a:p>
        </p:txBody>
      </p:sp>
      <p:sp>
        <p:nvSpPr>
          <p:cNvPr id="5" name="Text Placeholder 4"/>
          <p:cNvSpPr>
            <a:spLocks noGrp="1"/>
          </p:cNvSpPr>
          <p:nvPr>
            <p:ph type="body" sz="quarter" idx="29"/>
          </p:nvPr>
        </p:nvSpPr>
        <p:spPr/>
        <p:txBody>
          <a:bodyPr/>
          <a:lstStyle/>
          <a:p>
            <a:r>
              <a:rPr lang="en-US" dirty="0">
                <a:hlinkClick r:id="rId3" action="ppaction://hlinksldjump"/>
              </a:rPr>
              <a:t>Access the text alternative for slide images.</a:t>
            </a:r>
          </a:p>
        </p:txBody>
      </p:sp>
    </p:spTree>
    <p:extLst>
      <p:ext uri="{BB962C8B-B14F-4D97-AF65-F5344CB8AC3E}">
        <p14:creationId xmlns:p14="http://schemas.microsoft.com/office/powerpoint/2010/main" val="924762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Cohabitation</a:t>
            </a:r>
            <a:endParaRPr lang="en-US" dirty="0"/>
          </a:p>
        </p:txBody>
      </p:sp>
      <p:sp>
        <p:nvSpPr>
          <p:cNvPr id="4" name="Content Placeholder 2"/>
          <p:cNvSpPr>
            <a:spLocks noGrp="1"/>
          </p:cNvSpPr>
          <p:nvPr>
            <p:ph sz="quarter" idx="11"/>
          </p:nvPr>
        </p:nvSpPr>
        <p:spPr>
          <a:xfrm>
            <a:off x="342900" y="1276708"/>
            <a:ext cx="8458200" cy="5120640"/>
          </a:xfrm>
        </p:spPr>
        <p:txBody>
          <a:bodyPr/>
          <a:lstStyle/>
          <a:p>
            <a:pPr>
              <a:spcBef>
                <a:spcPts val="800"/>
              </a:spcBef>
              <a:spcAft>
                <a:spcPts val="1200"/>
              </a:spcAft>
            </a:pPr>
            <a:r>
              <a:rPr lang="en-US" altLang="en-US" b="1" dirty="0"/>
              <a:t>Cohabitation:</a:t>
            </a:r>
            <a:r>
              <a:rPr lang="en-US" altLang="en-US" dirty="0"/>
              <a:t> two adults living in a committed relationship with an unmarried partner.</a:t>
            </a:r>
          </a:p>
          <a:p>
            <a:pPr>
              <a:spcBef>
                <a:spcPts val="800"/>
              </a:spcBef>
              <a:spcAft>
                <a:spcPts val="1200"/>
              </a:spcAft>
            </a:pPr>
            <a:r>
              <a:rPr lang="en-US" altLang="en-US" dirty="0"/>
              <a:t>Overall, 7% of U.S. adults are cohabiting.</a:t>
            </a:r>
          </a:p>
          <a:p>
            <a:pPr>
              <a:spcBef>
                <a:spcPts val="800"/>
              </a:spcBef>
              <a:spcAft>
                <a:spcPts val="1200"/>
              </a:spcAft>
            </a:pPr>
            <a:r>
              <a:rPr lang="en-US" altLang="en-US" dirty="0"/>
              <a:t>About half of all currently married couples in the U.S. say they lived together before marriage.</a:t>
            </a:r>
          </a:p>
          <a:p>
            <a:pPr lvl="1">
              <a:spcAft>
                <a:spcPts val="1200"/>
              </a:spcAft>
            </a:pPr>
            <a:r>
              <a:rPr lang="en-US" altLang="en-US" dirty="0"/>
              <a:t>More common among African Americans and American Indians, and least common among Asian Americans.</a:t>
            </a:r>
          </a:p>
          <a:p>
            <a:pPr>
              <a:spcBef>
                <a:spcPts val="800"/>
              </a:spcBef>
              <a:spcAft>
                <a:spcPts val="1200"/>
              </a:spcAft>
            </a:pPr>
            <a:r>
              <a:rPr lang="en-US" altLang="en-US" dirty="0"/>
              <a:t>Cohabitation is especially common in Europe.</a:t>
            </a:r>
          </a:p>
        </p:txBody>
      </p:sp>
    </p:spTree>
    <p:extLst>
      <p:ext uri="{BB962C8B-B14F-4D97-AF65-F5344CB8AC3E}">
        <p14:creationId xmlns:p14="http://schemas.microsoft.com/office/powerpoint/2010/main" val="3494406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Unmarried-Couple Households by State</a:t>
            </a:r>
          </a:p>
        </p:txBody>
      </p:sp>
      <p:pic>
        <p:nvPicPr>
          <p:cNvPr id="8" name="Picture 2" descr="A map of United States depicts percentage of unmarried-partner households.">
            <a:extLst>
              <a:ext uri="{FF2B5EF4-FFF2-40B4-BE49-F238E27FC236}">
                <a16:creationId xmlns:a16="http://schemas.microsoft.com/office/drawing/2014/main" id="{EA3087B5-8F59-4F95-8E46-0BD900AF9E46}"/>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2000" r="-22000"/>
          <a:stretch/>
        </p:blipFill>
        <p:spPr>
          <a:xfrm>
            <a:off x="342900" y="1539455"/>
            <a:ext cx="8458200" cy="4229100"/>
          </a:xfrm>
        </p:spPr>
      </p:pic>
      <p:sp>
        <p:nvSpPr>
          <p:cNvPr id="9" name="Text Placeholder 3"/>
          <p:cNvSpPr>
            <a:spLocks noGrp="1"/>
          </p:cNvSpPr>
          <p:nvPr>
            <p:ph type="body" sz="quarter" idx="29"/>
          </p:nvPr>
        </p:nvSpPr>
        <p:spPr/>
        <p:txBody>
          <a:bodyPr/>
          <a:lstStyle/>
          <a:p>
            <a:r>
              <a:rPr lang="en-US" dirty="0">
                <a:hlinkClick r:id="rId3" action="ppaction://hlinksldjump"/>
              </a:rPr>
              <a:t>Access the text alternative for slide images.</a:t>
            </a:r>
          </a:p>
        </p:txBody>
      </p:sp>
      <p:sp>
        <p:nvSpPr>
          <p:cNvPr id="7" name="Text Placeholder 4"/>
          <p:cNvSpPr>
            <a:spLocks noGrp="1"/>
          </p:cNvSpPr>
          <p:nvPr>
            <p:ph type="body" sz="quarter" idx="30"/>
          </p:nvPr>
        </p:nvSpPr>
        <p:spPr/>
        <p:txBody>
          <a:bodyPr/>
          <a:lstStyle/>
          <a:p>
            <a:r>
              <a:rPr lang="en-US" i="1" dirty="0"/>
              <a:t>Source: </a:t>
            </a:r>
            <a:r>
              <a:rPr lang="en-US" dirty="0"/>
              <a:t>U.S. Census Bureau 2015b:Table 11009.</a:t>
            </a:r>
          </a:p>
        </p:txBody>
      </p:sp>
    </p:spTree>
    <p:extLst>
      <p:ext uri="{BB962C8B-B14F-4D97-AF65-F5344CB8AC3E}">
        <p14:creationId xmlns:p14="http://schemas.microsoft.com/office/powerpoint/2010/main" val="3989293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Remaining Single</a:t>
            </a:r>
            <a:endParaRPr lang="en-US" dirty="0"/>
          </a:p>
        </p:txBody>
      </p:sp>
      <p:sp>
        <p:nvSpPr>
          <p:cNvPr id="4" name="Content Placeholder 2"/>
          <p:cNvSpPr>
            <a:spLocks noGrp="1"/>
          </p:cNvSpPr>
          <p:nvPr>
            <p:ph sz="quarter" idx="11"/>
          </p:nvPr>
        </p:nvSpPr>
        <p:spPr>
          <a:xfrm>
            <a:off x="342900" y="1276709"/>
            <a:ext cx="8458200" cy="5163280"/>
          </a:xfrm>
        </p:spPr>
        <p:txBody>
          <a:bodyPr/>
          <a:lstStyle/>
          <a:p>
            <a:pPr>
              <a:spcBef>
                <a:spcPts val="800"/>
              </a:spcBef>
            </a:pPr>
            <a:r>
              <a:rPr lang="en-US" altLang="en-US" dirty="0"/>
              <a:t>Roughly 20 percent of adults aged 25 and older have never married.</a:t>
            </a:r>
          </a:p>
          <a:p>
            <a:pPr>
              <a:spcBef>
                <a:spcPts val="800"/>
              </a:spcBef>
            </a:pPr>
            <a:r>
              <a:rPr lang="en-US" altLang="en-US" dirty="0"/>
              <a:t>A variety of factors help explain this trend:</a:t>
            </a:r>
          </a:p>
          <a:p>
            <a:pPr lvl="1"/>
            <a:r>
              <a:rPr lang="en-US" altLang="en-US" dirty="0"/>
              <a:t>Rising cohabitation rates.</a:t>
            </a:r>
          </a:p>
          <a:p>
            <a:pPr lvl="1"/>
            <a:r>
              <a:rPr lang="en-US" altLang="en-US" dirty="0"/>
              <a:t>Waiting longer to marry.</a:t>
            </a:r>
          </a:p>
          <a:p>
            <a:pPr lvl="1"/>
            <a:r>
              <a:rPr lang="en-US" altLang="en-US" dirty="0"/>
              <a:t>Of those who have never married, 14% do not want to marry.</a:t>
            </a:r>
          </a:p>
          <a:p>
            <a:pPr>
              <a:spcBef>
                <a:spcPts val="800"/>
              </a:spcBef>
            </a:pPr>
            <a:r>
              <a:rPr lang="en-US" altLang="en-US" dirty="0"/>
              <a:t>People who remain single have stronger connections to parents, siblings, friends, and neighbors; and they may experience more personal growth and a greater sense of autonomy and self-determination.</a:t>
            </a:r>
          </a:p>
        </p:txBody>
      </p:sp>
    </p:spTree>
    <p:extLst>
      <p:ext uri="{BB962C8B-B14F-4D97-AF65-F5344CB8AC3E}">
        <p14:creationId xmlns:p14="http://schemas.microsoft.com/office/powerpoint/2010/main" val="2422131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Remaining Child-Free</a:t>
            </a:r>
            <a:endParaRPr lang="en-US"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dirty="0"/>
              <a:t>There has been a significant increase in childlessness in the United States.</a:t>
            </a:r>
          </a:p>
          <a:p>
            <a:pPr lvl="1">
              <a:spcAft>
                <a:spcPts val="1200"/>
              </a:spcAft>
            </a:pPr>
            <a:r>
              <a:rPr lang="en-US" altLang="en-US" dirty="0"/>
              <a:t>According to census data, 15.9% of women aged 40 to 50 </a:t>
            </a:r>
            <a:br>
              <a:rPr lang="en-US" altLang="en-US" dirty="0"/>
            </a:br>
            <a:r>
              <a:rPr lang="en-US" altLang="en-US" dirty="0"/>
              <a:t>have never had children.</a:t>
            </a:r>
          </a:p>
          <a:p>
            <a:pPr lvl="1">
              <a:spcAft>
                <a:spcPts val="1200"/>
              </a:spcAft>
            </a:pPr>
            <a:r>
              <a:rPr lang="en-US" altLang="en-US" dirty="0"/>
              <a:t>Nearly one-third of millennials report they do not want to have children.</a:t>
            </a:r>
          </a:p>
          <a:p>
            <a:pPr>
              <a:spcBef>
                <a:spcPts val="800"/>
              </a:spcBef>
              <a:spcAft>
                <a:spcPts val="1200"/>
              </a:spcAft>
            </a:pPr>
            <a:r>
              <a:rPr lang="en-US" altLang="en-US" dirty="0"/>
              <a:t>Economic considerations have contributed to this shift in attitudes.</a:t>
            </a:r>
          </a:p>
        </p:txBody>
      </p:sp>
    </p:spTree>
    <p:extLst>
      <p:ext uri="{BB962C8B-B14F-4D97-AF65-F5344CB8AC3E}">
        <p14:creationId xmlns:p14="http://schemas.microsoft.com/office/powerpoint/2010/main" val="1599760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Divorce</a:t>
            </a:r>
            <a:r>
              <a:rPr lang="en-US" altLang="en-US" sz="1200" dirty="0"/>
              <a:t> 1</a:t>
            </a:r>
            <a:endParaRPr lang="en-US" sz="1200" dirty="0"/>
          </a:p>
        </p:txBody>
      </p:sp>
      <p:sp>
        <p:nvSpPr>
          <p:cNvPr id="4" name="Content Placeholder 2"/>
          <p:cNvSpPr>
            <a:spLocks noGrp="1"/>
          </p:cNvSpPr>
          <p:nvPr>
            <p:ph sz="quarter" idx="11"/>
          </p:nvPr>
        </p:nvSpPr>
        <p:spPr>
          <a:xfrm>
            <a:off x="342900" y="1276708"/>
            <a:ext cx="8458200" cy="5084903"/>
          </a:xfrm>
        </p:spPr>
        <p:txBody>
          <a:bodyPr/>
          <a:lstStyle/>
          <a:p>
            <a:pPr>
              <a:spcBef>
                <a:spcPts val="600"/>
              </a:spcBef>
              <a:spcAft>
                <a:spcPts val="600"/>
              </a:spcAft>
            </a:pPr>
            <a:r>
              <a:rPr lang="en-US" altLang="en-US" dirty="0"/>
              <a:t>Sociologist Philip Cohen projects that based on current rates, 52.7% of people who marry today will divorce before one of the partners dies.</a:t>
            </a:r>
          </a:p>
          <a:p>
            <a:pPr lvl="1">
              <a:spcBef>
                <a:spcPts val="600"/>
              </a:spcBef>
              <a:spcAft>
                <a:spcPts val="600"/>
              </a:spcAft>
            </a:pPr>
            <a:r>
              <a:rPr lang="en-US" altLang="en-US" dirty="0"/>
              <a:t>The longer a couple is married, the more the likelihood drops.</a:t>
            </a:r>
          </a:p>
          <a:p>
            <a:pPr>
              <a:spcBef>
                <a:spcPts val="600"/>
              </a:spcBef>
              <a:spcAft>
                <a:spcPts val="600"/>
              </a:spcAft>
            </a:pPr>
            <a:r>
              <a:rPr lang="en-US" altLang="en-US" dirty="0"/>
              <a:t>Divorce rates have fallen steadily since the 1980s.</a:t>
            </a:r>
          </a:p>
          <a:p>
            <a:pPr>
              <a:spcBef>
                <a:spcPts val="600"/>
              </a:spcBef>
              <a:spcAft>
                <a:spcPts val="600"/>
              </a:spcAft>
            </a:pPr>
            <a:r>
              <a:rPr lang="en-US" altLang="en-US" dirty="0"/>
              <a:t>Young people today marry more cautiously but then are more likely to stay together.</a:t>
            </a:r>
          </a:p>
          <a:p>
            <a:pPr>
              <a:spcBef>
                <a:spcPts val="600"/>
              </a:spcBef>
              <a:spcAft>
                <a:spcPts val="600"/>
              </a:spcAft>
            </a:pPr>
            <a:r>
              <a:rPr lang="en-US" altLang="en-US" dirty="0"/>
              <a:t>Divorced people often remarry.</a:t>
            </a:r>
          </a:p>
          <a:p>
            <a:pPr lvl="1">
              <a:spcBef>
                <a:spcPts val="600"/>
              </a:spcBef>
              <a:spcAft>
                <a:spcPts val="600"/>
              </a:spcAft>
            </a:pPr>
            <a:r>
              <a:rPr lang="en-US" altLang="en-US" dirty="0"/>
              <a:t>About 63% in the U.S. have remarried.</a:t>
            </a:r>
          </a:p>
          <a:p>
            <a:pPr lvl="1">
              <a:spcBef>
                <a:spcPts val="600"/>
              </a:spcBef>
              <a:spcAft>
                <a:spcPts val="600"/>
              </a:spcAft>
            </a:pPr>
            <a:r>
              <a:rPr lang="en-US" altLang="en-US" dirty="0"/>
              <a:t>Women are less likely to remarry.</a:t>
            </a:r>
          </a:p>
        </p:txBody>
      </p:sp>
    </p:spTree>
    <p:extLst>
      <p:ext uri="{BB962C8B-B14F-4D97-AF65-F5344CB8AC3E}">
        <p14:creationId xmlns:p14="http://schemas.microsoft.com/office/powerpoint/2010/main" val="2682340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Divorce</a:t>
            </a:r>
            <a:r>
              <a:rPr lang="en-US" altLang="en-US" sz="1200" dirty="0"/>
              <a:t> 2</a:t>
            </a:r>
            <a:endParaRPr lang="en-US" sz="1200" dirty="0"/>
          </a:p>
        </p:txBody>
      </p:sp>
      <p:sp>
        <p:nvSpPr>
          <p:cNvPr id="4" name="Content Placeholder 2"/>
          <p:cNvSpPr>
            <a:spLocks noGrp="1"/>
          </p:cNvSpPr>
          <p:nvPr>
            <p:ph sz="quarter" idx="11"/>
          </p:nvPr>
        </p:nvSpPr>
        <p:spPr>
          <a:xfrm>
            <a:off x="342900" y="1276708"/>
            <a:ext cx="8458200" cy="5163281"/>
          </a:xfrm>
        </p:spPr>
        <p:txBody>
          <a:bodyPr/>
          <a:lstStyle/>
          <a:p>
            <a:pPr>
              <a:spcBef>
                <a:spcPts val="600"/>
              </a:spcBef>
            </a:pPr>
            <a:r>
              <a:rPr lang="en-US" altLang="en-US" dirty="0"/>
              <a:t>In the U.S., a variety of factors have contributed to a growing social acceptance of divorce.</a:t>
            </a:r>
          </a:p>
          <a:p>
            <a:pPr lvl="1">
              <a:spcBef>
                <a:spcPts val="600"/>
              </a:spcBef>
            </a:pPr>
            <a:r>
              <a:rPr lang="en-US" altLang="en-US" dirty="0"/>
              <a:t>Less restrictive divorce laws.</a:t>
            </a:r>
          </a:p>
          <a:p>
            <a:pPr lvl="1">
              <a:spcBef>
                <a:spcPts val="600"/>
              </a:spcBef>
            </a:pPr>
            <a:r>
              <a:rPr lang="en-US" altLang="en-US" dirty="0"/>
              <a:t>Increased family income.</a:t>
            </a:r>
          </a:p>
          <a:p>
            <a:pPr lvl="1">
              <a:spcBef>
                <a:spcPts val="600"/>
              </a:spcBef>
            </a:pPr>
            <a:r>
              <a:rPr lang="en-US" altLang="en-US" dirty="0"/>
              <a:t>More opportunities for women.</a:t>
            </a:r>
          </a:p>
          <a:p>
            <a:pPr>
              <a:spcBef>
                <a:spcPts val="600"/>
              </a:spcBef>
            </a:pPr>
            <a:r>
              <a:rPr lang="en-US" altLang="en-US" dirty="0"/>
              <a:t>There is significant sociological debate on the effects divorce has on children.</a:t>
            </a:r>
          </a:p>
          <a:p>
            <a:pPr lvl="1">
              <a:spcBef>
                <a:spcPts val="600"/>
              </a:spcBef>
            </a:pPr>
            <a:r>
              <a:rPr lang="en-US" altLang="en-US" dirty="0"/>
              <a:t>Divorce can have substantial and long-lasting negative effects (Wallerstein, Lewis, and Blakeslee 2000).</a:t>
            </a:r>
          </a:p>
          <a:p>
            <a:pPr lvl="1">
              <a:spcBef>
                <a:spcPts val="600"/>
              </a:spcBef>
            </a:pPr>
            <a:r>
              <a:rPr lang="en-US" altLang="en-US" dirty="0"/>
              <a:t>Children can benefit from divorce if it lessens their exposure to conflict (Amato and Booth 1997).</a:t>
            </a:r>
          </a:p>
        </p:txBody>
      </p:sp>
    </p:spTree>
    <p:extLst>
      <p:ext uri="{BB962C8B-B14F-4D97-AF65-F5344CB8AC3E}">
        <p14:creationId xmlns:p14="http://schemas.microsoft.com/office/powerpoint/2010/main" val="1794155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Verdana" pitchFamily="34" charset="0"/>
                <a:cs typeface="Verdana" pitchFamily="34" charset="0"/>
              </a:rPr>
              <a:t>Defining Family</a:t>
            </a:r>
            <a:endParaRPr lang="en-IN" dirty="0"/>
          </a:p>
        </p:txBody>
      </p:sp>
      <p:sp>
        <p:nvSpPr>
          <p:cNvPr id="3" name="Content Placeholder 2"/>
          <p:cNvSpPr>
            <a:spLocks noGrp="1"/>
          </p:cNvSpPr>
          <p:nvPr>
            <p:ph sz="quarter" idx="11"/>
          </p:nvPr>
        </p:nvSpPr>
        <p:spPr/>
        <p:txBody>
          <a:bodyPr/>
          <a:lstStyle/>
          <a:p>
            <a:pPr>
              <a:spcBef>
                <a:spcPts val="1200"/>
              </a:spcBef>
            </a:pPr>
            <a:r>
              <a:rPr lang="en-US" altLang="en-US" dirty="0">
                <a:ea typeface="Verdana" pitchFamily="34" charset="0"/>
                <a:cs typeface="Verdana" pitchFamily="34" charset="0"/>
              </a:rPr>
              <a:t>Families around the world come in many shapes and sizes.</a:t>
            </a:r>
          </a:p>
          <a:p>
            <a:pPr>
              <a:spcBef>
                <a:spcPts val="1200"/>
              </a:spcBef>
            </a:pPr>
            <a:r>
              <a:rPr lang="en-US" altLang="en-US" dirty="0"/>
              <a:t>Cross-cultural variation in family structure supports the sociological principle that culture is socially constructed.</a:t>
            </a:r>
          </a:p>
          <a:p>
            <a:pPr lvl="1">
              <a:spcBef>
                <a:spcPts val="1200"/>
              </a:spcBef>
            </a:pPr>
            <a:r>
              <a:rPr lang="en-US" altLang="en-US" dirty="0">
                <a:ea typeface="Verdana" pitchFamily="34" charset="0"/>
                <a:cs typeface="Verdana" pitchFamily="34" charset="0"/>
              </a:rPr>
              <a:t>Including our beliefs and practices about families.</a:t>
            </a:r>
          </a:p>
          <a:p>
            <a:pPr>
              <a:spcBef>
                <a:spcPts val="1200"/>
              </a:spcBef>
            </a:pPr>
            <a:r>
              <a:rPr lang="en-US" altLang="en-US" dirty="0"/>
              <a:t>Sociologists have developed two approaches to defining families.</a:t>
            </a:r>
          </a:p>
          <a:p>
            <a:pPr lvl="1">
              <a:spcBef>
                <a:spcPts val="1200"/>
              </a:spcBef>
            </a:pPr>
            <a:r>
              <a:rPr lang="en-US" altLang="en-US" dirty="0">
                <a:ea typeface="Verdana" pitchFamily="34" charset="0"/>
                <a:cs typeface="Verdana" pitchFamily="34" charset="0"/>
              </a:rPr>
              <a:t>Substantive definition focusing on what a family </a:t>
            </a:r>
            <a:r>
              <a:rPr lang="en-US" altLang="en-US" i="1" dirty="0">
                <a:ea typeface="Verdana" pitchFamily="34" charset="0"/>
                <a:cs typeface="Verdana" pitchFamily="34" charset="0"/>
              </a:rPr>
              <a:t>is.</a:t>
            </a:r>
            <a:endParaRPr lang="en-US" altLang="en-US" dirty="0">
              <a:ea typeface="Verdana" pitchFamily="34" charset="0"/>
              <a:cs typeface="Verdana" pitchFamily="34" charset="0"/>
            </a:endParaRPr>
          </a:p>
          <a:p>
            <a:pPr lvl="1">
              <a:spcBef>
                <a:spcPts val="1200"/>
              </a:spcBef>
            </a:pPr>
            <a:r>
              <a:rPr lang="en-US" altLang="en-US" dirty="0"/>
              <a:t>Functional definition focusing on what families </a:t>
            </a:r>
            <a:r>
              <a:rPr lang="en-US" altLang="en-US" i="1" dirty="0"/>
              <a:t>do.</a:t>
            </a:r>
            <a:endParaRPr lang="en-US" altLang="en-US" dirty="0">
              <a:ea typeface="Verdana" pitchFamily="34" charset="0"/>
              <a:cs typeface="Verdana" pitchFamily="34" charset="0"/>
            </a:endParaRPr>
          </a:p>
        </p:txBody>
      </p:sp>
    </p:spTree>
    <p:extLst>
      <p:ext uri="{BB962C8B-B14F-4D97-AF65-F5344CB8AC3E}">
        <p14:creationId xmlns:p14="http://schemas.microsoft.com/office/powerpoint/2010/main" val="795598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Trends in Marriage and Divorce in the United States</a:t>
            </a:r>
            <a:endParaRPr lang="en-IN" sz="1200" dirty="0"/>
          </a:p>
        </p:txBody>
      </p:sp>
      <p:pic>
        <p:nvPicPr>
          <p:cNvPr id="9" name="Picture 2" descr="A line graph represents trends in marriage and divorce in the United States.">
            <a:extLst>
              <a:ext uri="{FF2B5EF4-FFF2-40B4-BE49-F238E27FC236}">
                <a16:creationId xmlns:a16="http://schemas.microsoft.com/office/drawing/2014/main" id="{04EA6F8C-841A-4A41-BD14-FABB08165D77}"/>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16800" r="-16800"/>
          <a:stretch/>
        </p:blipFill>
        <p:spPr>
          <a:xfrm>
            <a:off x="342900" y="1224099"/>
            <a:ext cx="8445500" cy="4222750"/>
          </a:xfrm>
        </p:spPr>
      </p:pic>
      <p:sp>
        <p:nvSpPr>
          <p:cNvPr id="6" name="Content Placeholder 3"/>
          <p:cNvSpPr>
            <a:spLocks noGrp="1"/>
          </p:cNvSpPr>
          <p:nvPr>
            <p:ph sz="quarter" idx="14"/>
          </p:nvPr>
        </p:nvSpPr>
        <p:spPr>
          <a:xfrm>
            <a:off x="342900" y="5682342"/>
            <a:ext cx="8458200" cy="566057"/>
          </a:xfrm>
        </p:spPr>
        <p:txBody>
          <a:bodyPr/>
          <a:lstStyle/>
          <a:p>
            <a:r>
              <a:rPr lang="en-US" sz="1600" i="1" dirty="0"/>
              <a:t>Sources: </a:t>
            </a:r>
            <a:r>
              <a:rPr lang="en-US" sz="1600" dirty="0"/>
              <a:t>Centers for Disease Control and Prevention 2018a; Tejada-Vera and Sutton 2010; U.S. Census Bureau 1975:64. </a:t>
            </a:r>
            <a:r>
              <a:rPr lang="en-US" sz="1600" i="1" dirty="0"/>
              <a:t>Photo: </a:t>
            </a:r>
            <a:r>
              <a:rPr lang="en-US" sz="1600" dirty="0" err="1"/>
              <a:t>TriggerPhoto</a:t>
            </a:r>
            <a:r>
              <a:rPr lang="en-US" sz="1600" dirty="0"/>
              <a:t>/E+/Getty Images</a:t>
            </a:r>
          </a:p>
        </p:txBody>
      </p:sp>
      <p:sp>
        <p:nvSpPr>
          <p:cNvPr id="4" name="Text Placeholder 4"/>
          <p:cNvSpPr>
            <a:spLocks noGrp="1"/>
          </p:cNvSpPr>
          <p:nvPr>
            <p:ph type="body" sz="quarter" idx="29"/>
          </p:nvPr>
        </p:nvSpPr>
        <p:spPr/>
        <p:txBody>
          <a:bodyPr/>
          <a:lstStyle/>
          <a:p>
            <a:r>
              <a:rPr lang="en-US" dirty="0">
                <a:hlinkClick r:id="rId3" action="ppaction://hlinksldjump"/>
              </a:rPr>
              <a:t>Access the text alternative for slide images.</a:t>
            </a:r>
            <a:endParaRPr lang="en-US" dirty="0"/>
          </a:p>
        </p:txBody>
      </p:sp>
    </p:spTree>
    <p:extLst>
      <p:ext uri="{BB962C8B-B14F-4D97-AF65-F5344CB8AC3E}">
        <p14:creationId xmlns:p14="http://schemas.microsoft.com/office/powerpoint/2010/main" val="949164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 VIEWS on </a:t>
            </a:r>
            <a:r>
              <a:rPr lang="en-US" altLang="en-US" dirty="0"/>
              <a:t>Families</a:t>
            </a:r>
            <a:endParaRPr lang="en-IN" sz="1200" dirty="0"/>
          </a:p>
        </p:txBody>
      </p:sp>
      <p:pic>
        <p:nvPicPr>
          <p:cNvPr id="5" name="Picture 2" descr="A 3 circle Venn diagram represents SOC views on Families. An arrow from the intersecting region of the 3 circles points downward.">
            <a:extLst>
              <a:ext uri="{FF2B5EF4-FFF2-40B4-BE49-F238E27FC236}">
                <a16:creationId xmlns:a16="http://schemas.microsoft.com/office/drawing/2014/main" id="{E916EE42-4BD7-42EB-B86E-12E71752999E}"/>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782" r="-782"/>
          <a:stretch/>
        </p:blipFill>
        <p:spPr>
          <a:xfrm>
            <a:off x="1859964" y="1171847"/>
            <a:ext cx="5424073" cy="4972050"/>
          </a:xfrm>
        </p:spPr>
      </p:pic>
      <p:sp>
        <p:nvSpPr>
          <p:cNvPr id="4" name="Text Placeholder 4"/>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p>
        </p:txBody>
      </p:sp>
    </p:spTree>
    <p:extLst>
      <p:ext uri="{BB962C8B-B14F-4D97-AF65-F5344CB8AC3E}">
        <p14:creationId xmlns:p14="http://schemas.microsoft.com/office/powerpoint/2010/main" val="515044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the Connection</a:t>
            </a:r>
            <a:endParaRPr lang="en-IN" sz="1200" dirty="0"/>
          </a:p>
        </p:txBody>
      </p:sp>
      <p:sp>
        <p:nvSpPr>
          <p:cNvPr id="3" name="Content Placeholder 2"/>
          <p:cNvSpPr>
            <a:spLocks noGrp="1"/>
          </p:cNvSpPr>
          <p:nvPr>
            <p:ph sz="quarter" idx="11"/>
          </p:nvPr>
        </p:nvSpPr>
        <p:spPr/>
        <p:txBody>
          <a:bodyPr/>
          <a:lstStyle/>
          <a:p>
            <a:pPr>
              <a:spcBef>
                <a:spcPts val="800"/>
              </a:spcBef>
            </a:pPr>
            <a:r>
              <a:rPr lang="en-US" dirty="0"/>
              <a:t>How would each perspective shed light on the use of online dating services and apps, such as Tinder and Bumble?</a:t>
            </a:r>
          </a:p>
          <a:p>
            <a:pPr>
              <a:spcBef>
                <a:spcPts val="800"/>
              </a:spcBef>
            </a:pPr>
            <a:r>
              <a:rPr lang="en-US" dirty="0"/>
              <a:t>Take a look at the “</a:t>
            </a:r>
            <a:r>
              <a:rPr lang="en-US" dirty="0">
                <a:hlinkClick r:id="rId2" action="ppaction://hlinksldjump"/>
              </a:rPr>
              <a:t>U.S. Households by Family Type, 1940 to 2018</a:t>
            </a:r>
            <a:r>
              <a:rPr lang="en-US" dirty="0"/>
              <a:t>” graph. What factors would each perspective focus on to explain the changes over the years?</a:t>
            </a:r>
          </a:p>
          <a:p>
            <a:pPr>
              <a:spcBef>
                <a:spcPts val="800"/>
              </a:spcBef>
            </a:pPr>
            <a:r>
              <a:rPr lang="en-US" dirty="0"/>
              <a:t>Why does a functionalist definition of what the family does provide more insight into families today than trying to define what it is?</a:t>
            </a:r>
          </a:p>
          <a:p>
            <a:pPr>
              <a:spcBef>
                <a:spcPts val="800"/>
              </a:spcBef>
            </a:pPr>
            <a:r>
              <a:rPr lang="en-US" dirty="0"/>
              <a:t>Who rules in your family? Would a functionalist, </a:t>
            </a:r>
            <a:br>
              <a:rPr lang="en-US" dirty="0"/>
            </a:br>
            <a:r>
              <a:rPr lang="en-US" dirty="0"/>
              <a:t>conflict, or interactionist perspective best describe your family dynamics?</a:t>
            </a:r>
          </a:p>
        </p:txBody>
      </p:sp>
    </p:spTree>
    <p:extLst>
      <p:ext uri="{BB962C8B-B14F-4D97-AF65-F5344CB8AC3E}">
        <p14:creationId xmlns:p14="http://schemas.microsoft.com/office/powerpoint/2010/main" val="2003753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dirty="0"/>
              <a:t>End of Main Content</a:t>
            </a:r>
            <a:endParaRPr lang="en-IN" dirty="0"/>
          </a:p>
        </p:txBody>
      </p:sp>
      <p:sp>
        <p:nvSpPr>
          <p:cNvPr id="3" name="Footer Placeholder 2"/>
          <p:cNvSpPr>
            <a:spLocks noGrp="1"/>
          </p:cNvSpPr>
          <p:nvPr>
            <p:ph type="ftr" sz="quarter" idx="10"/>
          </p:nvPr>
        </p:nvSpPr>
        <p:spPr/>
        <p:txBody>
          <a:bodyPr/>
          <a:lstStyle/>
          <a:p>
            <a:pPr defTabSz="457200">
              <a:spcBef>
                <a:spcPct val="20000"/>
              </a:spcBef>
              <a:defRPr/>
            </a:pPr>
            <a:r>
              <a:rPr lang="en-US" dirty="0"/>
              <a:t>© 2020 McGraw Hill. All rights reserved. Authorized only for instructor use in the classroom.</a:t>
            </a:r>
          </a:p>
          <a:p>
            <a:pPr defTabSz="457200">
              <a:spcBef>
                <a:spcPct val="20000"/>
              </a:spcBef>
              <a:defRPr/>
            </a:pPr>
            <a:r>
              <a:rPr lang="en-US" dirty="0"/>
              <a:t>No reproduction or further distribution permitted without the prior written consent of McGraw Hill.</a:t>
            </a:r>
          </a:p>
        </p:txBody>
      </p:sp>
    </p:spTree>
    <p:extLst>
      <p:ext uri="{BB962C8B-B14F-4D97-AF65-F5344CB8AC3E}">
        <p14:creationId xmlns:p14="http://schemas.microsoft.com/office/powerpoint/2010/main" val="1501891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Content: Text Alternatives for Images</a:t>
            </a:r>
          </a:p>
        </p:txBody>
      </p:sp>
    </p:spTree>
    <p:extLst>
      <p:ext uri="{BB962C8B-B14F-4D97-AF65-F5344CB8AC3E}">
        <p14:creationId xmlns:p14="http://schemas.microsoft.com/office/powerpoint/2010/main" val="2292285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Households by Family Type, 1940 to 2018 -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dirty="0"/>
              <a:t>The horizontal axis represents the years from 1940 to 2020, with an interval of 10 years. The vertical axis ranges from 0 to 80, in increments of 10. The graph infers the following data. Married couple families: It starts at 80 in the year 1940 and gradually decreases to 50 in 2020. Female-headed families: It starts at 10 in the year 1940 and stays steady between 8 and 12 till the year 2020. Female householders: It starts at 5 in the year 1940 and gradually increases to 15 in 2020. Male householders: It starts at 4 in the year 1940, gradually decreases to 2 in 1970, and increases to 5 in 2020. Male-headed families: It starts at 4 in the year 1940 and gradually increases to 15 in the year 2020.</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1635173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 of Interracial Marriage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p>
        </p:txBody>
      </p:sp>
      <p:sp>
        <p:nvSpPr>
          <p:cNvPr id="4" name="Content Placeholder 3"/>
          <p:cNvSpPr>
            <a:spLocks noGrp="1"/>
          </p:cNvSpPr>
          <p:nvPr>
            <p:ph sz="quarter" idx="11"/>
          </p:nvPr>
        </p:nvSpPr>
        <p:spPr/>
        <p:txBody>
          <a:bodyPr/>
          <a:lstStyle/>
          <a:p>
            <a:r>
              <a:rPr lang="en-US" dirty="0"/>
              <a:t>The column and row headers of the table contain husband and wife belonging to 3 different ethnicities. The table infers the following data (number in thousands). White husband, White wife: 51,164; White husband, Black wife: 245; White husband, Asian wife: 763; Black husband, White wife: 411; Black husband, Black wife: 4,462; Black husband, Asian wife: 83; Asian husband, White wife: 273; Asian husband, Black wife: 11; Asian husband, Asian wife: 4,052. </a:t>
            </a:r>
          </a:p>
          <a:p>
            <a:r>
              <a:rPr lang="en-US" dirty="0"/>
              <a:t>The first graph represents percentage of husbands with same-race wife: White, 96.7 percent; Black, 88.0 percent; and Asian, 92.7 percent. The second graph represents percentage of wives with same-race husband: White, 97.8 percent; Black, 93.6 percent; and Asian, 81.9 percent.</a:t>
            </a:r>
          </a:p>
        </p:txBody>
      </p:sp>
      <p:sp>
        <p:nvSpPr>
          <p:cNvPr id="5" name="Text Placeholder 4"/>
          <p:cNvSpPr>
            <a:spLocks noGrp="1"/>
          </p:cNvSpPr>
          <p:nvPr>
            <p:ph type="body" sz="quarter" idx="15"/>
          </p:nvPr>
        </p:nvSpPr>
        <p:spPr/>
        <p:txBody>
          <a:bodyPr/>
          <a:lstStyle/>
          <a:p>
            <a:r>
              <a:rPr lang="en-US" dirty="0">
                <a:hlinkClick r:id="rId3" action="ppaction://hlinksldjump"/>
              </a:rPr>
              <a:t>Return </a:t>
            </a:r>
            <a:r>
              <a:rPr lang="en-US" dirty="0">
                <a:hlinkClick r:id="rId2" action="ppaction://hlinksldjump"/>
              </a:rPr>
              <a:t>to</a:t>
            </a:r>
            <a:r>
              <a:rPr lang="en-US" dirty="0">
                <a:hlinkClick r:id="rId3" action="ppaction://hlinksldjump"/>
              </a:rPr>
              <a:t> parent-slide containing images.</a:t>
            </a:r>
            <a:endParaRPr lang="en-US" dirty="0"/>
          </a:p>
        </p:txBody>
      </p:sp>
    </p:spTree>
    <p:extLst>
      <p:ext uri="{BB962C8B-B14F-4D97-AF65-F5344CB8AC3E}">
        <p14:creationId xmlns:p14="http://schemas.microsoft.com/office/powerpoint/2010/main" val="3537462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Living Arrangements of Children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p>
        </p:txBody>
      </p:sp>
      <p:sp>
        <p:nvSpPr>
          <p:cNvPr id="4" name="Content Placeholder 3"/>
          <p:cNvSpPr>
            <a:spLocks noGrp="1"/>
          </p:cNvSpPr>
          <p:nvPr>
            <p:ph sz="quarter" idx="11"/>
          </p:nvPr>
        </p:nvSpPr>
        <p:spPr>
          <a:xfrm>
            <a:off x="342900" y="1371601"/>
            <a:ext cx="8503920" cy="4876800"/>
          </a:xfrm>
        </p:spPr>
        <p:txBody>
          <a:bodyPr/>
          <a:lstStyle/>
          <a:p>
            <a:r>
              <a:rPr lang="en-US" sz="1400" dirty="0"/>
              <a:t>Each pie chart contains 4 family types. The first pie chart representing all children infers the data in the following format: year: family type, and percentage. Year 1960 and 1980: Two-parent families, 87.7 percent; one-parent families, maintained by mother, 8.0 percent; one-parent families, maintained by father, 1.1 percent; and no parents, 3.2 percent. Year 2018: Two-parent families, 69.1 percent; one-parent families, maintained by mother, 22.2 percent; one-parent families, maintained by father, 4.4 percent; and no parents, 4.3 percent.</a:t>
            </a:r>
          </a:p>
          <a:p>
            <a:r>
              <a:rPr lang="en-US" sz="1400" dirty="0"/>
              <a:t>The second pie chart representing African American children infers the data in the following format: year: family type, and percentage. Year 1960 and 1980 : Two-parent families, 67.0 percent; one-parent families, maintained by mother, 19.9 percent; one-parent families, maintained by father, 2.0 percent; and no parents, 11.1 percent. Year 2018: Two-parent families, 39.7 percent; one-parent families, maintained by mother, 48.1 percent; one-parent families, maintained by father, 5 percent; and no parents, 7.1 percent.</a:t>
            </a:r>
          </a:p>
          <a:p>
            <a:r>
              <a:rPr lang="en-US" sz="1400" dirty="0"/>
              <a:t>The third pie chart representing White children infers the data in the following format: year: family type, and percentage. Year 1960 and 1980 : Two-parent families, 90.9 percent; one-parent families, maintained by mother, 6.1 percent; one-parent families, maintained by father, 1.0 percent; and no parents, 1.9 percent. Year 2018: Two-parent families, 74.6 percent; one-parent families, maintained by mother, 17.4 percent; one-parent families, maintained by father, 4.4 percent; and no parents, 3.6 percent.</a:t>
            </a:r>
          </a:p>
          <a:p>
            <a:r>
              <a:rPr lang="en-US" sz="1400" dirty="0"/>
              <a:t>The fourth pie chart representing Hispanic children infers the data in the following format: year: family type, and percentage. Year 1960 and 1980 : Two-parent families, 75.4 percent; one-parent families, maintained by mother, 19.6 percent; one-parent families, maintained by father, 1.5 percent; and no parents, 3.5 percent. Year 2018: Two-parent families, 67 percent; one-parent families, maintained by mother, 24.9 percent; one-parent families, maintained by father, 4 percent; and no parents, 4.2 percent.</a:t>
            </a:r>
          </a:p>
          <a:p>
            <a:endParaRPr lang="en-US" sz="1400" dirty="0"/>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2243438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Approval of Same-Sex Marriage by Age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p>
        </p:txBody>
      </p:sp>
      <p:sp>
        <p:nvSpPr>
          <p:cNvPr id="4" name="Content Placeholder 3"/>
          <p:cNvSpPr>
            <a:spLocks noGrp="1"/>
          </p:cNvSpPr>
          <p:nvPr>
            <p:ph sz="quarter" idx="11"/>
          </p:nvPr>
        </p:nvSpPr>
        <p:spPr/>
        <p:txBody>
          <a:bodyPr/>
          <a:lstStyle/>
          <a:p>
            <a:r>
              <a:rPr lang="en-US" dirty="0"/>
              <a:t>The horizontal axis represents the years from 2003 to 2019, with an interval of 1 year. The vertical axis represents approval of same-sex marriage in percentage. Silent generation (1928 to 1945): It starts at 17 percent during the year 2003 and it gradually increases to reach 40 percent in 2019. Generation X (1965 to 1980): It starts at 40 percent during the year 2003 and gradually increases to reach 63 percent in 2019. Baby boomers (1946 to 1964): It starts at 33 percent during the year 2003 and gradually increases to reach 53 percent in 2019. Millennials (1981 or later): It starts at about 52 percent during the year 2003, drops to 44 percent during the year 2004, and gradually increases to reach 75 percent in the year 2019. All the data is approximated. </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2518749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in Multigenerational Households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a:t>
            </a:r>
            <a:r>
              <a:rPr lang="en-US" dirty="0">
                <a:hlinkClick r:id="rId3" action="ppaction://hlinksldjump"/>
              </a:rPr>
              <a:t> images.</a:t>
            </a:r>
            <a:endParaRPr lang="en-US" dirty="0"/>
          </a:p>
        </p:txBody>
      </p:sp>
      <p:sp>
        <p:nvSpPr>
          <p:cNvPr id="4" name="Content Placeholder 3"/>
          <p:cNvSpPr>
            <a:spLocks noGrp="1"/>
          </p:cNvSpPr>
          <p:nvPr>
            <p:ph sz="quarter" idx="11"/>
          </p:nvPr>
        </p:nvSpPr>
        <p:spPr/>
        <p:txBody>
          <a:bodyPr/>
          <a:lstStyle/>
          <a:p>
            <a:r>
              <a:rPr lang="en-US" dirty="0"/>
              <a:t>The horizontal axis represents the years from 1900 to 2016, with an interval of 10 years till 2010 followed by 2016. The vertical axis represents the percentage and it ranges from 0 to 30, in increments of 5. The graph infers the data in the following format: year, percentage of multigenerational households. 1900, 23.7 percent; 1920, 22.9 percent; 1940, 24.7 percent; 1960, 15 percent; 1980, 12.1 percent; 2000, 15.1 percent; and 2016, 20 percent.</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3468247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Substance: What a Family Is</a:t>
            </a:r>
            <a:r>
              <a:rPr lang="en-US" altLang="en-US" sz="1200" dirty="0"/>
              <a:t> 1</a:t>
            </a:r>
            <a:endParaRPr lang="en-IN" sz="1200" dirty="0"/>
          </a:p>
        </p:txBody>
      </p:sp>
      <p:sp>
        <p:nvSpPr>
          <p:cNvPr id="3" name="Content Placeholder 2"/>
          <p:cNvSpPr>
            <a:spLocks noGrp="1"/>
          </p:cNvSpPr>
          <p:nvPr>
            <p:ph sz="quarter" idx="11"/>
          </p:nvPr>
        </p:nvSpPr>
        <p:spPr>
          <a:xfrm>
            <a:off x="342900" y="1276709"/>
            <a:ext cx="8458200" cy="4971691"/>
          </a:xfrm>
        </p:spPr>
        <p:txBody>
          <a:bodyPr/>
          <a:lstStyle/>
          <a:p>
            <a:pPr>
              <a:spcBef>
                <a:spcPts val="1200"/>
              </a:spcBef>
              <a:spcAft>
                <a:spcPts val="1200"/>
              </a:spcAft>
            </a:pPr>
            <a:r>
              <a:rPr lang="en-US" altLang="en-US" b="1" dirty="0"/>
              <a:t>Substantive definition of the family: </a:t>
            </a:r>
            <a:r>
              <a:rPr lang="en-US" altLang="en-US" dirty="0"/>
              <a:t>a definition of families in terms of blood, connecting people biologically, and law, connecting people through formal social recognitions.</a:t>
            </a:r>
          </a:p>
          <a:p>
            <a:pPr>
              <a:spcBef>
                <a:spcPts val="1200"/>
              </a:spcBef>
              <a:spcAft>
                <a:spcPts val="1200"/>
              </a:spcAft>
            </a:pPr>
            <a:r>
              <a:rPr lang="en-US" altLang="en-US" dirty="0"/>
              <a:t>The primary advantage of this approach is that  boundaries are clear.</a:t>
            </a:r>
          </a:p>
          <a:p>
            <a:pPr lvl="1">
              <a:spcBef>
                <a:spcPts val="1200"/>
              </a:spcBef>
              <a:spcAft>
                <a:spcPts val="1200"/>
              </a:spcAft>
            </a:pPr>
            <a:r>
              <a:rPr lang="en-US" altLang="en-US" dirty="0"/>
              <a:t>We can tell who is in and who is out.</a:t>
            </a:r>
          </a:p>
          <a:p>
            <a:pPr lvl="1">
              <a:spcBef>
                <a:spcPts val="1200"/>
              </a:spcBef>
              <a:spcAft>
                <a:spcPts val="1200"/>
              </a:spcAft>
            </a:pPr>
            <a:r>
              <a:rPr lang="en-US" altLang="en-US" dirty="0"/>
              <a:t>This makes it easier to count families—such as what is done by the U.S. Census.</a:t>
            </a:r>
          </a:p>
        </p:txBody>
      </p:sp>
    </p:spTree>
    <p:extLst>
      <p:ext uri="{BB962C8B-B14F-4D97-AF65-F5344CB8AC3E}">
        <p14:creationId xmlns:p14="http://schemas.microsoft.com/office/powerpoint/2010/main" val="766410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Unmarried-Couple Households by State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dirty="0"/>
              <a:t>The map infers the following data. The percentage of unmarried-partner households ranging between 5.0 and 7.49 is predominant throughout the country and next dominant percentage ranges between 2.5 and 4.99 and it falls in the West, western regions of Midwest, eastern regions of Southwest, and in the Southeast. The percentage of unmarried-partner households ranging between 0 and 2.49 is scattered in the West, western regions of Midwest, eastern regions of Southwest, and in the Southeast. The percentage of unmarried-partner households ranging between 7.5 and 9.99 is predominant in the Northeast, and scattered in the West, Southwest and Midwest. The percentage above 10 is very minimal and most regions of the Alaska fall under this category. Few small regions in West, Midwest, and Northeast also fall under this category.</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3937761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Trends in Marriage and Divorce in the United States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p>
        </p:txBody>
      </p:sp>
      <p:sp>
        <p:nvSpPr>
          <p:cNvPr id="4" name="Content Placeholder 3"/>
          <p:cNvSpPr>
            <a:spLocks noGrp="1"/>
          </p:cNvSpPr>
          <p:nvPr>
            <p:ph sz="quarter" idx="11"/>
          </p:nvPr>
        </p:nvSpPr>
        <p:spPr/>
        <p:txBody>
          <a:bodyPr/>
          <a:lstStyle/>
          <a:p>
            <a:r>
              <a:rPr lang="en-US" dirty="0"/>
              <a:t>The graph is inscribed on a photograph of 6 bridesmaids facing backwards and holding a bouquet of flowers behind them. The horizontal axis represents the years from 1920 to 2020, with an interval of 10 years. The vertical axis represents rate per 1,000 total population and it ranges from 0 to 16, in increments of 2. The rate for marriage starts at 12 in the year 1920, decreases to 9 in 1930, increases again to 12 during 1940, and increases steeply to 16 in 1945. It then decreases steeply to 8 in the year 1960, increases to 11 in 1980, and gradually decreases to 7 in 2020. The rate for divorce starts approximately at 2 in the year 1920, increases to 5 in 1946, and gradually decreases to 2 in 1960. It again increases to 5 in the year 1980 and finally decreasing to 3 in 2020. All the data is approximated.</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3248642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 VIEWS on </a:t>
            </a:r>
            <a:r>
              <a:rPr lang="en-US" altLang="en-US" dirty="0"/>
              <a:t>Families </a:t>
            </a:r>
            <a:r>
              <a:rPr lang="en-US" dirty="0"/>
              <a:t>-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p>
        </p:txBody>
      </p:sp>
      <p:sp>
        <p:nvSpPr>
          <p:cNvPr id="4" name="Content Placeholder 3"/>
          <p:cNvSpPr>
            <a:spLocks noGrp="1"/>
          </p:cNvSpPr>
          <p:nvPr>
            <p:ph sz="quarter" idx="11"/>
          </p:nvPr>
        </p:nvSpPr>
        <p:spPr/>
        <p:txBody>
          <a:bodyPr/>
          <a:lstStyle/>
          <a:p>
            <a:r>
              <a:rPr lang="en-US" sz="1600" dirty="0"/>
              <a:t>It consists of 3 views: Conflict view, functionalist view, and interactionist view. Conflict view: A family’s social position helps determine a child’s opportunities in life as a result of power, property, and privilege that is passed from one generation to the next. Endogamous restrictions on marriage perpetuate existing inequality and may raise racial barriers. Discrimination against gay and lesbian parents is seen in bans on same-sex marriage, denial of legal rights that married couples enjoy, and restrictions on adoption of children. The key concepts of conflict view are power and discrimination. </a:t>
            </a:r>
          </a:p>
          <a:p>
            <a:r>
              <a:rPr lang="en-US" sz="1600" dirty="0"/>
              <a:t>Functionalist view: The family contributes to social stability by performing important functions: reproduction, protection, socialization, regulation of sexual behavior, affection and companionship, and social status. Kinship ties involve both obligations and responsibilities, but also sever as a source of aid in time of trouble. Parenthood is a social role because one of its tasks is the socialization of children, which is essential to maintain any culture. The key concepts of functionalist view are stability, social roles, and socialization.</a:t>
            </a:r>
          </a:p>
          <a:p>
            <a:r>
              <a:rPr lang="en-US" sz="1600" dirty="0"/>
              <a:t>Interactionist view: Families provide the context within which we are born, socialized, and establish our basic identities. We construct new family patterns—whether dual-career, single-parent, blended, or gay or lesbian—in response to social and historical changes we both experience and cause. In egalitarian marriages, couples interact as equals, sharing decision making, housework, and child care. The key concepts of interactionist view are stability, social roles, and socialization.</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1398846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Substance: What a Family Is</a:t>
            </a:r>
            <a:r>
              <a:rPr lang="en-US" altLang="en-US" sz="1200" dirty="0"/>
              <a:t> 2</a:t>
            </a:r>
            <a:endParaRPr lang="en-IN" sz="1200" dirty="0"/>
          </a:p>
        </p:txBody>
      </p:sp>
      <p:sp>
        <p:nvSpPr>
          <p:cNvPr id="3" name="Content Placeholder 2"/>
          <p:cNvSpPr>
            <a:spLocks noGrp="1"/>
          </p:cNvSpPr>
          <p:nvPr>
            <p:ph sz="quarter" idx="11"/>
          </p:nvPr>
        </p:nvSpPr>
        <p:spPr/>
        <p:txBody>
          <a:bodyPr/>
          <a:lstStyle/>
          <a:p>
            <a:pPr>
              <a:spcBef>
                <a:spcPts val="1200"/>
              </a:spcBef>
            </a:pPr>
            <a:r>
              <a:rPr lang="en-US" altLang="en-US" b="1" dirty="0"/>
              <a:t>Kinship Patterns.</a:t>
            </a:r>
          </a:p>
          <a:p>
            <a:pPr lvl="1">
              <a:spcBef>
                <a:spcPts val="1200"/>
              </a:spcBef>
            </a:pPr>
            <a:r>
              <a:rPr lang="en-US" altLang="en-US" b="1" dirty="0"/>
              <a:t>Kinship: </a:t>
            </a:r>
            <a:r>
              <a:rPr lang="en-US" altLang="en-US" dirty="0"/>
              <a:t>the state of being related to others.</a:t>
            </a:r>
          </a:p>
          <a:p>
            <a:pPr lvl="1">
              <a:spcBef>
                <a:spcPts val="1200"/>
              </a:spcBef>
            </a:pPr>
            <a:r>
              <a:rPr lang="en-US" altLang="en-US" b="1" dirty="0"/>
              <a:t>Bilateral descent: </a:t>
            </a:r>
            <a:r>
              <a:rPr lang="en-US" altLang="en-US" dirty="0"/>
              <a:t>both sides of a person’</a:t>
            </a:r>
            <a:r>
              <a:rPr lang="en-US" altLang="ja-JP" dirty="0"/>
              <a:t>s family are regarded as equally important in determining kinship.</a:t>
            </a:r>
          </a:p>
          <a:p>
            <a:pPr lvl="1">
              <a:spcBef>
                <a:spcPts val="1200"/>
              </a:spcBef>
            </a:pPr>
            <a:r>
              <a:rPr lang="en-US" altLang="en-US" b="1" dirty="0"/>
              <a:t>Patrilineal descent: </a:t>
            </a:r>
            <a:r>
              <a:rPr lang="en-US" altLang="en-US" dirty="0"/>
              <a:t>only the father’</a:t>
            </a:r>
            <a:r>
              <a:rPr lang="en-US" altLang="ja-JP" dirty="0"/>
              <a:t>s relatives are significant in terms of property, inheritance, and emotional ties.</a:t>
            </a:r>
          </a:p>
          <a:p>
            <a:pPr lvl="1">
              <a:spcBef>
                <a:spcPts val="1200"/>
              </a:spcBef>
            </a:pPr>
            <a:r>
              <a:rPr lang="en-US" altLang="en-US" b="1" dirty="0"/>
              <a:t>Matrilineal descent: </a:t>
            </a:r>
            <a:r>
              <a:rPr lang="en-US" altLang="en-US" dirty="0"/>
              <a:t>only the mother’</a:t>
            </a:r>
            <a:r>
              <a:rPr lang="en-US" altLang="ja-JP" dirty="0"/>
              <a:t>s relatives are significant.</a:t>
            </a:r>
            <a:endParaRPr lang="en-US" altLang="en-US" dirty="0"/>
          </a:p>
        </p:txBody>
      </p:sp>
    </p:spTree>
    <p:extLst>
      <p:ext uri="{BB962C8B-B14F-4D97-AF65-F5344CB8AC3E}">
        <p14:creationId xmlns:p14="http://schemas.microsoft.com/office/powerpoint/2010/main" val="408641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Substance: What a Family Is</a:t>
            </a:r>
            <a:r>
              <a:rPr lang="en-US" altLang="en-US" sz="1200" dirty="0"/>
              <a:t> 3</a:t>
            </a:r>
            <a:endParaRPr lang="en-US" sz="1200" dirty="0"/>
          </a:p>
        </p:txBody>
      </p:sp>
      <p:sp>
        <p:nvSpPr>
          <p:cNvPr id="4" name="Content Placeholder 2"/>
          <p:cNvSpPr>
            <a:spLocks noGrp="1"/>
          </p:cNvSpPr>
          <p:nvPr>
            <p:ph sz="quarter" idx="11"/>
          </p:nvPr>
        </p:nvSpPr>
        <p:spPr>
          <a:xfrm>
            <a:off x="342900" y="1276709"/>
            <a:ext cx="8458200" cy="5163280"/>
          </a:xfrm>
        </p:spPr>
        <p:txBody>
          <a:bodyPr/>
          <a:lstStyle/>
          <a:p>
            <a:pPr>
              <a:spcBef>
                <a:spcPts val="800"/>
              </a:spcBef>
            </a:pPr>
            <a:r>
              <a:rPr lang="en-US" altLang="en-US" b="1" dirty="0"/>
              <a:t>Marriage Types.</a:t>
            </a:r>
          </a:p>
          <a:p>
            <a:pPr lvl="1"/>
            <a:r>
              <a:rPr lang="en-US" altLang="en-US" b="1" dirty="0"/>
              <a:t>Monogamy: </a:t>
            </a:r>
            <a:r>
              <a:rPr lang="en-US" altLang="en-US" dirty="0"/>
              <a:t>a form of marriage in which two people are married only to each other.</a:t>
            </a:r>
          </a:p>
          <a:p>
            <a:pPr lvl="2"/>
            <a:r>
              <a:rPr lang="en-US" altLang="en-US" b="1" dirty="0"/>
              <a:t>Serial monogamy: </a:t>
            </a:r>
            <a:r>
              <a:rPr lang="en-US" altLang="en-US" dirty="0"/>
              <a:t>a form of marriage in which a person </a:t>
            </a:r>
            <a:br>
              <a:rPr lang="en-US" altLang="en-US" dirty="0"/>
            </a:br>
            <a:r>
              <a:rPr lang="en-US" altLang="en-US" dirty="0"/>
              <a:t>has several spouses in his or her lifetime, but only one spouse at a time.</a:t>
            </a:r>
          </a:p>
          <a:p>
            <a:pPr lvl="1"/>
            <a:r>
              <a:rPr lang="en-US" altLang="en-US" b="1" dirty="0"/>
              <a:t>Polygamy: </a:t>
            </a:r>
            <a:r>
              <a:rPr lang="en-US" altLang="en-US" dirty="0"/>
              <a:t>a form of marriage in which an individual may have several husbands or wives simultaneously.</a:t>
            </a:r>
          </a:p>
          <a:p>
            <a:pPr lvl="2"/>
            <a:r>
              <a:rPr lang="en-US" altLang="en-US" b="1" dirty="0"/>
              <a:t>Polygyny: </a:t>
            </a:r>
            <a:r>
              <a:rPr lang="en-US" altLang="en-US" dirty="0"/>
              <a:t>a form of polygamy in which a man may have more than one wife at the same time.</a:t>
            </a:r>
          </a:p>
          <a:p>
            <a:pPr lvl="2"/>
            <a:r>
              <a:rPr lang="en-US" altLang="en-US" b="1" dirty="0"/>
              <a:t>Polyandry: </a:t>
            </a:r>
            <a:r>
              <a:rPr lang="en-US" altLang="en-US" dirty="0"/>
              <a:t>a form of polygamy in which a woman may have more than one husband at the same time.</a:t>
            </a:r>
          </a:p>
        </p:txBody>
      </p:sp>
    </p:spTree>
    <p:extLst>
      <p:ext uri="{BB962C8B-B14F-4D97-AF65-F5344CB8AC3E}">
        <p14:creationId xmlns:p14="http://schemas.microsoft.com/office/powerpoint/2010/main" val="1954732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Substance: What a Family Is</a:t>
            </a:r>
            <a:r>
              <a:rPr lang="en-US" altLang="en-US" sz="1200" dirty="0"/>
              <a:t> 4</a:t>
            </a:r>
            <a:endParaRPr lang="en-US" sz="1200" dirty="0"/>
          </a:p>
        </p:txBody>
      </p:sp>
      <p:sp>
        <p:nvSpPr>
          <p:cNvPr id="4" name="Content Placeholder 2"/>
          <p:cNvSpPr>
            <a:spLocks noGrp="1"/>
          </p:cNvSpPr>
          <p:nvPr>
            <p:ph sz="quarter" idx="11"/>
          </p:nvPr>
        </p:nvSpPr>
        <p:spPr>
          <a:xfrm>
            <a:off x="342900" y="1276709"/>
            <a:ext cx="8458200" cy="5163280"/>
          </a:xfrm>
        </p:spPr>
        <p:txBody>
          <a:bodyPr/>
          <a:lstStyle/>
          <a:p>
            <a:pPr>
              <a:spcBef>
                <a:spcPts val="1200"/>
              </a:spcBef>
            </a:pPr>
            <a:r>
              <a:rPr lang="en-US" altLang="en-US" b="1" dirty="0"/>
              <a:t>Family Networks.</a:t>
            </a:r>
          </a:p>
          <a:p>
            <a:pPr lvl="1">
              <a:spcBef>
                <a:spcPts val="1200"/>
              </a:spcBef>
            </a:pPr>
            <a:r>
              <a:rPr lang="en-US" altLang="en-US" b="1" dirty="0"/>
              <a:t>Extended family: </a:t>
            </a:r>
            <a:r>
              <a:rPr lang="en-US" altLang="en-US" dirty="0"/>
              <a:t>a family in which relatives—such as grandparents, aunts, or uncles—live in the same or adjacent households as parents and their children.</a:t>
            </a:r>
          </a:p>
          <a:p>
            <a:pPr lvl="2">
              <a:spcBef>
                <a:spcPts val="1200"/>
              </a:spcBef>
            </a:pPr>
            <a:r>
              <a:rPr lang="en-US" altLang="en-US" dirty="0"/>
              <a:t>Historically, extended families were the norm.</a:t>
            </a:r>
          </a:p>
          <a:p>
            <a:pPr lvl="1">
              <a:spcBef>
                <a:spcPts val="1200"/>
              </a:spcBef>
            </a:pPr>
            <a:r>
              <a:rPr lang="en-US" altLang="en-US" b="1" dirty="0"/>
              <a:t>Nuclear family: </a:t>
            </a:r>
            <a:r>
              <a:rPr lang="en-US" altLang="en-US" dirty="0"/>
              <a:t>a married couple and their unmarried children living together.</a:t>
            </a:r>
          </a:p>
          <a:p>
            <a:pPr lvl="2">
              <a:spcBef>
                <a:spcPts val="1200"/>
              </a:spcBef>
            </a:pPr>
            <a:r>
              <a:rPr lang="en-US" altLang="en-US" dirty="0"/>
              <a:t>This family structure became more common as the Industrial Revolution changed economies and social dynamics.</a:t>
            </a:r>
          </a:p>
        </p:txBody>
      </p:sp>
    </p:spTree>
    <p:extLst>
      <p:ext uri="{BB962C8B-B14F-4D97-AF65-F5344CB8AC3E}">
        <p14:creationId xmlns:p14="http://schemas.microsoft.com/office/powerpoint/2010/main" val="1750719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Households by Family Type, 1940 to 2018</a:t>
            </a:r>
          </a:p>
        </p:txBody>
      </p:sp>
      <p:pic>
        <p:nvPicPr>
          <p:cNvPr id="10" name="Picture 2" descr="A line graph represents households in United States by family type, 1940 to 2018. The graph is inscribed on a photograph of array of houses.">
            <a:extLst>
              <a:ext uri="{FF2B5EF4-FFF2-40B4-BE49-F238E27FC236}">
                <a16:creationId xmlns:a16="http://schemas.microsoft.com/office/drawing/2014/main" id="{4D458091-69A7-4FA2-B562-F4BF15CEE411}"/>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1300" r="-21300"/>
          <a:stretch/>
        </p:blipFill>
        <p:spPr>
          <a:xfrm>
            <a:off x="640080" y="1125253"/>
            <a:ext cx="7863840" cy="3931920"/>
          </a:xfrm>
        </p:spPr>
      </p:pic>
      <p:sp>
        <p:nvSpPr>
          <p:cNvPr id="8" name="Content Placeholder 3"/>
          <p:cNvSpPr>
            <a:spLocks noGrp="1"/>
          </p:cNvSpPr>
          <p:nvPr>
            <p:ph sz="quarter" idx="14"/>
          </p:nvPr>
        </p:nvSpPr>
        <p:spPr>
          <a:xfrm>
            <a:off x="342900" y="5199016"/>
            <a:ext cx="8458200" cy="1049383"/>
          </a:xfrm>
        </p:spPr>
        <p:txBody>
          <a:bodyPr/>
          <a:lstStyle/>
          <a:p>
            <a:r>
              <a:rPr lang="en-US" sz="1600" i="1" dirty="0"/>
              <a:t>Note:</a:t>
            </a:r>
            <a:r>
              <a:rPr lang="en-US" sz="1600" dirty="0"/>
              <a:t> Male and female householders include men and women living alone or exclusively with people to whom they are not related, including those in a college dormitory, homeless shelter, or military base. </a:t>
            </a:r>
            <a:br>
              <a:rPr lang="en-US" sz="1600" dirty="0"/>
            </a:br>
            <a:r>
              <a:rPr lang="en-US" sz="1600" i="1" dirty="0"/>
              <a:t>Source: </a:t>
            </a:r>
            <a:r>
              <a:rPr lang="en-US" sz="1600" dirty="0"/>
              <a:t>U.S. Census Bureau 2018d:Table HH-1. </a:t>
            </a:r>
            <a:r>
              <a:rPr lang="en-US" sz="1600" i="1" dirty="0"/>
              <a:t>Photo: </a:t>
            </a:r>
            <a:r>
              <a:rPr lang="en-US" sz="1600" dirty="0"/>
              <a:t>S. Greg </a:t>
            </a:r>
            <a:r>
              <a:rPr lang="en-US" sz="1600" dirty="0" err="1"/>
              <a:t>Panosian</a:t>
            </a:r>
            <a:r>
              <a:rPr lang="en-US" sz="1600" dirty="0"/>
              <a:t>/Getty Images</a:t>
            </a:r>
          </a:p>
        </p:txBody>
      </p:sp>
      <p:sp>
        <p:nvSpPr>
          <p:cNvPr id="4" name="Text Placeholder 4"/>
          <p:cNvSpPr>
            <a:spLocks noGrp="1"/>
          </p:cNvSpPr>
          <p:nvPr>
            <p:ph type="body" sz="quarter" idx="29"/>
          </p:nvPr>
        </p:nvSpPr>
        <p:spPr/>
        <p:txBody>
          <a:bodyPr/>
          <a:lstStyle/>
          <a:p>
            <a:r>
              <a:rPr lang="en-US" dirty="0">
                <a:hlinkClick r:id="rId3" action="ppaction://hlinksldjump"/>
              </a:rPr>
              <a:t>Access the text alternative for slide images.</a:t>
            </a:r>
            <a:endParaRPr lang="en-US" dirty="0"/>
          </a:p>
        </p:txBody>
      </p:sp>
    </p:spTree>
    <p:extLst>
      <p:ext uri="{BB962C8B-B14F-4D97-AF65-F5344CB8AC3E}">
        <p14:creationId xmlns:p14="http://schemas.microsoft.com/office/powerpoint/2010/main" val="3119284482"/>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807402C1-F174-418D-9BA4-5CD14936CAC8}"/>
    </a:ext>
  </a:extLst>
</a:theme>
</file>

<file path=ppt/theme/theme2.xml><?xml version="1.0" encoding="utf-8"?>
<a:theme xmlns:a="http://schemas.openxmlformats.org/drawingml/2006/main" name="MainContent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9AE6DB3E-6497-4623-8691-2EE4CB4F7CA4}"/>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F2635052-3C18-4769-A013-9006CA8D461F}"/>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4F7C4758-EF78-4114-B0CD-C65931E31D6B}"/>
    </a:ext>
  </a:extLst>
</a:theme>
</file>

<file path=ppt/theme/theme5.xml><?xml version="1.0" encoding="utf-8"?>
<a:theme xmlns:a="http://schemas.openxmlformats.org/drawingml/2006/main" name="ImageDescriptionAppendix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FFB3B673-0FAC-4577-A063-A470808218D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7232</TotalTime>
  <Words>4561</Words>
  <Application>Microsoft Office PowerPoint</Application>
  <PresentationFormat>On-screen Show (4:3)</PresentationFormat>
  <Paragraphs>277</Paragraphs>
  <Slides>52</Slides>
  <Notes>0</Notes>
  <HiddenSlides>9</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52</vt:i4>
      </vt:variant>
    </vt:vector>
  </HeadingPairs>
  <TitlesOfParts>
    <vt:vector size="61" baseType="lpstr">
      <vt:lpstr>Arial</vt:lpstr>
      <vt:lpstr>Calibri</vt:lpstr>
      <vt:lpstr>Times New Roman</vt:lpstr>
      <vt:lpstr>Verdana</vt:lpstr>
      <vt:lpstr>Title Slides Master</vt:lpstr>
      <vt:lpstr>MainContentSlideMaster</vt:lpstr>
      <vt:lpstr>ClosingMaster</vt:lpstr>
      <vt:lpstr>DividerSlideMaster</vt:lpstr>
      <vt:lpstr>ImageDescriptionAppendixSlideMaster</vt:lpstr>
      <vt:lpstr>Chapter 7</vt:lpstr>
      <vt:lpstr>What’s to Come?</vt:lpstr>
      <vt:lpstr>As You Read</vt:lpstr>
      <vt:lpstr>Defining Family</vt:lpstr>
      <vt:lpstr>Substance: What a Family Is 1</vt:lpstr>
      <vt:lpstr>Substance: What a Family Is 2</vt:lpstr>
      <vt:lpstr>Substance: What a Family Is 3</vt:lpstr>
      <vt:lpstr>Substance: What a Family Is 4</vt:lpstr>
      <vt:lpstr>U.S. Households by Family Type, 1940 to 2018</vt:lpstr>
      <vt:lpstr>Functions: What Families Do</vt:lpstr>
      <vt:lpstr>Conflict: Who Rules?</vt:lpstr>
      <vt:lpstr>Marriage, Mating, and Parenting</vt:lpstr>
      <vt:lpstr>Marriage Trends</vt:lpstr>
      <vt:lpstr>Courtship and Mate Selection 1</vt:lpstr>
      <vt:lpstr>Courtship and Mate Selection 2</vt:lpstr>
      <vt:lpstr>Courtship and Mate Selection 3</vt:lpstr>
      <vt:lpstr>Ten Questions Couples Should Ask (or Wish They Had) before Marrying</vt:lpstr>
      <vt:lpstr>Patterns of Interracial Marriage</vt:lpstr>
      <vt:lpstr>Parenthood Patterns and Practices 1</vt:lpstr>
      <vt:lpstr>Parenthood Patterns and Practices 2</vt:lpstr>
      <vt:lpstr>Parenthood Patterns and Practices 3</vt:lpstr>
      <vt:lpstr>Parenthood Patterns and Practices 4</vt:lpstr>
      <vt:lpstr>Living Arrangements of Children</vt:lpstr>
      <vt:lpstr>5 Movies on Marriage and Family</vt:lpstr>
      <vt:lpstr>Modern Families</vt:lpstr>
      <vt:lpstr>Dual-Income Families</vt:lpstr>
      <vt:lpstr>Same-Sex Marriage</vt:lpstr>
      <vt:lpstr>Approval of Same-Sex Marriage by Age</vt:lpstr>
      <vt:lpstr>Single-Parent Families</vt:lpstr>
      <vt:lpstr>Stepfamilies 1</vt:lpstr>
      <vt:lpstr>Stepfamilies 2</vt:lpstr>
      <vt:lpstr>Multigenerational Families</vt:lpstr>
      <vt:lpstr>Population in Multigenerational Households</vt:lpstr>
      <vt:lpstr>Cohabitation</vt:lpstr>
      <vt:lpstr>Unmarried-Couple Households by State</vt:lpstr>
      <vt:lpstr>Remaining Single</vt:lpstr>
      <vt:lpstr>Remaining Child-Free</vt:lpstr>
      <vt:lpstr>Divorce 1</vt:lpstr>
      <vt:lpstr>Divorce 2</vt:lpstr>
      <vt:lpstr>Trends in Marriage and Divorce in the United States</vt:lpstr>
      <vt:lpstr>SOC VIEWS on Families</vt:lpstr>
      <vt:lpstr>Make the Connection</vt:lpstr>
      <vt:lpstr>End of Main Content</vt:lpstr>
      <vt:lpstr>Accessibility Content: Text Alternatives for Images</vt:lpstr>
      <vt:lpstr>U.S. Households by Family Type, 1940 to 2018 - Text Alternative</vt:lpstr>
      <vt:lpstr>Patterns of Interracial Marriage - Text Alternative</vt:lpstr>
      <vt:lpstr>Living Arrangements of Children - Text Alternative</vt:lpstr>
      <vt:lpstr>Approval of Same-Sex Marriage by Age - Text Alternative</vt:lpstr>
      <vt:lpstr>Population in Multigenerational Households - Text Alternative</vt:lpstr>
      <vt:lpstr>Unmarried-Couple Households by State - Text Alternative</vt:lpstr>
      <vt:lpstr>Trends in Marriage and Divorce in the United States - Text Alternative</vt:lpstr>
      <vt:lpstr>SOC VIEWS on Families - Text Alternative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of Four Title Slide Options</dc:title>
  <dc:creator>Prasanna kumar. Tripathy</dc:creator>
  <cp:keywords>PPT</cp:keywords>
  <cp:lastModifiedBy>Kaazmi Mansour</cp:lastModifiedBy>
  <cp:revision>1738</cp:revision>
  <dcterms:created xsi:type="dcterms:W3CDTF">2019-06-07T08:28:38Z</dcterms:created>
  <dcterms:modified xsi:type="dcterms:W3CDTF">2020-09-06T19:58:45Z</dcterms:modified>
</cp:coreProperties>
</file>